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4"/>
  </p:notesMasterIdLst>
  <p:sldIdLst>
    <p:sldId id="257" r:id="rId2"/>
    <p:sldId id="256" r:id="rId3"/>
    <p:sldId id="307" r:id="rId4"/>
    <p:sldId id="365" r:id="rId5"/>
    <p:sldId id="321" r:id="rId6"/>
    <p:sldId id="315" r:id="rId7"/>
    <p:sldId id="310" r:id="rId8"/>
    <p:sldId id="316" r:id="rId9"/>
    <p:sldId id="317" r:id="rId10"/>
    <p:sldId id="318" r:id="rId11"/>
    <p:sldId id="319" r:id="rId12"/>
    <p:sldId id="320" r:id="rId13"/>
    <p:sldId id="288" r:id="rId14"/>
    <p:sldId id="290" r:id="rId15"/>
    <p:sldId id="289" r:id="rId16"/>
    <p:sldId id="291" r:id="rId17"/>
    <p:sldId id="292" r:id="rId18"/>
    <p:sldId id="293" r:id="rId19"/>
    <p:sldId id="294" r:id="rId20"/>
    <p:sldId id="295" r:id="rId21"/>
    <p:sldId id="296" r:id="rId22"/>
    <p:sldId id="297" r:id="rId23"/>
    <p:sldId id="298" r:id="rId24"/>
    <p:sldId id="305" r:id="rId25"/>
    <p:sldId id="306" r:id="rId26"/>
    <p:sldId id="299" r:id="rId27"/>
    <p:sldId id="300" r:id="rId28"/>
    <p:sldId id="301" r:id="rId29"/>
    <p:sldId id="302" r:id="rId30"/>
    <p:sldId id="303" r:id="rId31"/>
    <p:sldId id="304" r:id="rId32"/>
    <p:sldId id="308" r:id="rId33"/>
    <p:sldId id="309" r:id="rId34"/>
    <p:sldId id="311" r:id="rId35"/>
    <p:sldId id="325" r:id="rId36"/>
    <p:sldId id="312" r:id="rId37"/>
    <p:sldId id="260" r:id="rId38"/>
    <p:sldId id="313" r:id="rId39"/>
    <p:sldId id="314" r:id="rId40"/>
    <p:sldId id="259" r:id="rId41"/>
    <p:sldId id="263" r:id="rId42"/>
    <p:sldId id="353" r:id="rId43"/>
    <p:sldId id="326" r:id="rId44"/>
    <p:sldId id="327" r:id="rId45"/>
    <p:sldId id="328" r:id="rId46"/>
    <p:sldId id="360" r:id="rId47"/>
    <p:sldId id="329" r:id="rId48"/>
    <p:sldId id="359" r:id="rId49"/>
    <p:sldId id="330" r:id="rId50"/>
    <p:sldId id="361" r:id="rId51"/>
    <p:sldId id="331" r:id="rId52"/>
    <p:sldId id="332" r:id="rId53"/>
    <p:sldId id="322" r:id="rId54"/>
    <p:sldId id="362" r:id="rId55"/>
    <p:sldId id="356" r:id="rId56"/>
    <p:sldId id="357" r:id="rId57"/>
    <p:sldId id="363" r:id="rId58"/>
    <p:sldId id="364" r:id="rId59"/>
    <p:sldId id="333" r:id="rId60"/>
    <p:sldId id="334" r:id="rId61"/>
    <p:sldId id="355" r:id="rId62"/>
    <p:sldId id="354" r:id="rId63"/>
    <p:sldId id="335" r:id="rId64"/>
    <p:sldId id="336" r:id="rId65"/>
    <p:sldId id="337" r:id="rId66"/>
    <p:sldId id="338" r:id="rId67"/>
    <p:sldId id="339" r:id="rId68"/>
    <p:sldId id="340" r:id="rId69"/>
    <p:sldId id="341" r:id="rId70"/>
    <p:sldId id="342" r:id="rId71"/>
    <p:sldId id="343" r:id="rId72"/>
    <p:sldId id="358" r:id="rId73"/>
    <p:sldId id="344" r:id="rId74"/>
    <p:sldId id="345" r:id="rId75"/>
    <p:sldId id="346" r:id="rId76"/>
    <p:sldId id="284" r:id="rId77"/>
    <p:sldId id="324" r:id="rId78"/>
    <p:sldId id="347" r:id="rId79"/>
    <p:sldId id="348" r:id="rId80"/>
    <p:sldId id="349" r:id="rId81"/>
    <p:sldId id="350" r:id="rId82"/>
    <p:sldId id="352" r:id="rId83"/>
  </p:sldIdLst>
  <p:sldSz cx="12192000" cy="6858000"/>
  <p:notesSz cx="6858000" cy="9144000"/>
  <p:defaultText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varScale="1">
        <p:scale>
          <a:sx n="107" d="100"/>
          <a:sy n="107" d="100"/>
        </p:scale>
        <p:origin x="73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D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5EF96-85B1-B747-A92E-678C091978E0}" type="datetimeFigureOut">
              <a:rPr lang="es-DO" smtClean="0"/>
              <a:t>24/10/20</a:t>
            </a:fld>
            <a:endParaRPr lang="es-D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D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D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D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C80A0-1232-5840-99DC-5FAC86979495}" type="slidenum">
              <a:rPr lang="es-DO" smtClean="0"/>
              <a:t>‹Nº›</a:t>
            </a:fld>
            <a:endParaRPr lang="es-DO"/>
          </a:p>
        </p:txBody>
      </p:sp>
    </p:spTree>
    <p:extLst>
      <p:ext uri="{BB962C8B-B14F-4D97-AF65-F5344CB8AC3E}">
        <p14:creationId xmlns:p14="http://schemas.microsoft.com/office/powerpoint/2010/main" val="27408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A39C80A0-1232-5840-99DC-5FAC86979495}" type="slidenum">
              <a:rPr lang="es-DO" smtClean="0"/>
              <a:t>1</a:t>
            </a:fld>
            <a:endParaRPr lang="es-DO"/>
          </a:p>
        </p:txBody>
      </p:sp>
    </p:spTree>
    <p:extLst>
      <p:ext uri="{BB962C8B-B14F-4D97-AF65-F5344CB8AC3E}">
        <p14:creationId xmlns:p14="http://schemas.microsoft.com/office/powerpoint/2010/main" val="2233539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962cbd0a1a_0_1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g962cbd0a1a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8245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963946b534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963946b534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g963946b534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DO"/>
              <a:t>80</a:t>
            </a:fld>
            <a:endParaRPr/>
          </a:p>
        </p:txBody>
      </p:sp>
    </p:spTree>
    <p:extLst>
      <p:ext uri="{BB962C8B-B14F-4D97-AF65-F5344CB8AC3E}">
        <p14:creationId xmlns:p14="http://schemas.microsoft.com/office/powerpoint/2010/main" val="2049234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963946b534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963946b534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8" name="Google Shape;858;g963946b534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DO"/>
              <a:t>81</a:t>
            </a:fld>
            <a:endParaRPr/>
          </a:p>
        </p:txBody>
      </p:sp>
    </p:spTree>
    <p:extLst>
      <p:ext uri="{BB962C8B-B14F-4D97-AF65-F5344CB8AC3E}">
        <p14:creationId xmlns:p14="http://schemas.microsoft.com/office/powerpoint/2010/main" val="3120717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963946b534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963946b534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15" name="Google Shape;915;g963946b534_0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DO"/>
              <a:t>82</a:t>
            </a:fld>
            <a:endParaRPr/>
          </a:p>
        </p:txBody>
      </p:sp>
    </p:spTree>
    <p:extLst>
      <p:ext uri="{BB962C8B-B14F-4D97-AF65-F5344CB8AC3E}">
        <p14:creationId xmlns:p14="http://schemas.microsoft.com/office/powerpoint/2010/main" val="2153501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A39C80A0-1232-5840-99DC-5FAC86979495}" type="slidenum">
              <a:rPr lang="es-DO" smtClean="0"/>
              <a:t>38</a:t>
            </a:fld>
            <a:endParaRPr lang="es-DO"/>
          </a:p>
        </p:txBody>
      </p:sp>
    </p:spTree>
    <p:extLst>
      <p:ext uri="{BB962C8B-B14F-4D97-AF65-F5344CB8AC3E}">
        <p14:creationId xmlns:p14="http://schemas.microsoft.com/office/powerpoint/2010/main" val="264784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A39C80A0-1232-5840-99DC-5FAC86979495}" type="slidenum">
              <a:rPr lang="es-DO" smtClean="0"/>
              <a:t>41</a:t>
            </a:fld>
            <a:endParaRPr lang="es-DO"/>
          </a:p>
        </p:txBody>
      </p:sp>
    </p:spTree>
    <p:extLst>
      <p:ext uri="{BB962C8B-B14F-4D97-AF65-F5344CB8AC3E}">
        <p14:creationId xmlns:p14="http://schemas.microsoft.com/office/powerpoint/2010/main" val="2711318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A39C80A0-1232-5840-99DC-5FAC86979495}" type="slidenum">
              <a:rPr lang="es-DO" smtClean="0"/>
              <a:t>53</a:t>
            </a:fld>
            <a:endParaRPr lang="es-DO"/>
          </a:p>
        </p:txBody>
      </p:sp>
    </p:spTree>
    <p:extLst>
      <p:ext uri="{BB962C8B-B14F-4D97-AF65-F5344CB8AC3E}">
        <p14:creationId xmlns:p14="http://schemas.microsoft.com/office/powerpoint/2010/main" val="3203877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A39C80A0-1232-5840-99DC-5FAC86979495}" type="slidenum">
              <a:rPr lang="es-DO" smtClean="0"/>
              <a:t>55</a:t>
            </a:fld>
            <a:endParaRPr lang="es-DO"/>
          </a:p>
        </p:txBody>
      </p:sp>
    </p:spTree>
    <p:extLst>
      <p:ext uri="{BB962C8B-B14F-4D97-AF65-F5344CB8AC3E}">
        <p14:creationId xmlns:p14="http://schemas.microsoft.com/office/powerpoint/2010/main" val="1582360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A39C80A0-1232-5840-99DC-5FAC86979495}" type="slidenum">
              <a:rPr lang="es-DO" smtClean="0"/>
              <a:t>56</a:t>
            </a:fld>
            <a:endParaRPr lang="es-DO"/>
          </a:p>
        </p:txBody>
      </p:sp>
    </p:spTree>
    <p:extLst>
      <p:ext uri="{BB962C8B-B14F-4D97-AF65-F5344CB8AC3E}">
        <p14:creationId xmlns:p14="http://schemas.microsoft.com/office/powerpoint/2010/main" val="2511057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A39C80A0-1232-5840-99DC-5FAC86979495}" type="slidenum">
              <a:rPr lang="es-DO" smtClean="0"/>
              <a:t>57</a:t>
            </a:fld>
            <a:endParaRPr lang="es-DO"/>
          </a:p>
        </p:txBody>
      </p:sp>
    </p:spTree>
    <p:extLst>
      <p:ext uri="{BB962C8B-B14F-4D97-AF65-F5344CB8AC3E}">
        <p14:creationId xmlns:p14="http://schemas.microsoft.com/office/powerpoint/2010/main" val="274108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DO" dirty="0"/>
          </a:p>
        </p:txBody>
      </p:sp>
      <p:sp>
        <p:nvSpPr>
          <p:cNvPr id="4" name="Marcador de número de diapositiva 3"/>
          <p:cNvSpPr>
            <a:spLocks noGrp="1"/>
          </p:cNvSpPr>
          <p:nvPr>
            <p:ph type="sldNum" sz="quarter" idx="5"/>
          </p:nvPr>
        </p:nvSpPr>
        <p:spPr/>
        <p:txBody>
          <a:bodyPr/>
          <a:lstStyle/>
          <a:p>
            <a:fld id="{A39C80A0-1232-5840-99DC-5FAC86979495}" type="slidenum">
              <a:rPr lang="es-DO" smtClean="0"/>
              <a:t>58</a:t>
            </a:fld>
            <a:endParaRPr lang="es-DO"/>
          </a:p>
        </p:txBody>
      </p:sp>
    </p:spTree>
    <p:extLst>
      <p:ext uri="{BB962C8B-B14F-4D97-AF65-F5344CB8AC3E}">
        <p14:creationId xmlns:p14="http://schemas.microsoft.com/office/powerpoint/2010/main" val="874863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962cbd0a1a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g962cbd0a1a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877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10/24/20</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3369785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10/24/20</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2979813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10/24/20</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1834768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10/24/20</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3474479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10/24/20</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4237467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10/24/20</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684437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10/24/20</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4722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10/24/20</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328351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10/24/20</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515419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10/24/20</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158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10/24/20</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‹Nº›</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1324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10/24/20</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‹Nº›</a:t>
            </a:fld>
            <a:endParaRPr lang="en-US" dirty="0"/>
          </a:p>
        </p:txBody>
      </p:sp>
    </p:spTree>
    <p:extLst>
      <p:ext uri="{BB962C8B-B14F-4D97-AF65-F5344CB8AC3E}">
        <p14:creationId xmlns:p14="http://schemas.microsoft.com/office/powerpoint/2010/main" val="264482797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tiff"/><Relationship Id="rId5" Type="http://schemas.openxmlformats.org/officeDocument/2006/relationships/image" Target="../media/image3.tiff"/><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3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33.emf"/></Relationships>
</file>

<file path=ppt/slides/_rels/slide3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4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4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4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4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4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4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4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5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56.emf"/></Relationships>
</file>

<file path=ppt/slides/_rels/slide5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5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emf"/></Relationships>
</file>

<file path=ppt/slides/_rels/slide5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6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6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63.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6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6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6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6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6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docs.google.com/forms/d/11Rzkw3n6AoxW2Bs-_bQYEXIv9hMeYIc-tE8Aipth4g8/edit#responses"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7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7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7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7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90.emf"/></Relationships>
</file>

<file path=ppt/slides/_rels/slide7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76.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00D304E-8C6B-FE44-9A95-A646676AFF38}"/>
              </a:ext>
            </a:extLst>
          </p:cNvPr>
          <p:cNvPicPr>
            <a:picLocks noChangeAspect="1"/>
          </p:cNvPicPr>
          <p:nvPr/>
        </p:nvPicPr>
        <p:blipFill>
          <a:blip r:embed="rId3"/>
          <a:stretch>
            <a:fillRect/>
          </a:stretch>
        </p:blipFill>
        <p:spPr>
          <a:xfrm>
            <a:off x="-90152" y="0"/>
            <a:ext cx="12647053" cy="6858000"/>
          </a:xfrm>
          <a:prstGeom prst="rect">
            <a:avLst/>
          </a:prstGeom>
        </p:spPr>
      </p:pic>
    </p:spTree>
    <p:extLst>
      <p:ext uri="{BB962C8B-B14F-4D97-AF65-F5344CB8AC3E}">
        <p14:creationId xmlns:p14="http://schemas.microsoft.com/office/powerpoint/2010/main" val="2822686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78390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a:xfrm>
            <a:off x="960120" y="2587752"/>
            <a:ext cx="10268712" cy="4109262"/>
          </a:xfrm>
        </p:spPr>
        <p:txBody>
          <a:bodyPr>
            <a:normAutofit fontScale="92500" lnSpcReduction="10000"/>
          </a:bodyPr>
          <a:lstStyle/>
          <a:p>
            <a:r>
              <a:rPr lang="es-DO" dirty="0"/>
              <a:t>Metodología:</a:t>
            </a:r>
          </a:p>
          <a:p>
            <a:pPr algn="just"/>
            <a:r>
              <a:rPr lang="es-DO" sz="3200" dirty="0">
                <a:latin typeface="Arial Narrow" panose="020B0604020202020204" pitchFamily="34" charset="0"/>
                <a:cs typeface="Arial Narrow" panose="020B0604020202020204" pitchFamily="34" charset="0"/>
              </a:rPr>
              <a:t>Preguntas que nos hicimos:</a:t>
            </a:r>
          </a:p>
          <a:p>
            <a:pPr algn="just"/>
            <a:r>
              <a:rPr lang="es-DO" sz="3200" dirty="0">
                <a:latin typeface="Arial Narrow" panose="020B0604020202020204" pitchFamily="34" charset="0"/>
                <a:cs typeface="Arial Narrow" panose="020B0604020202020204" pitchFamily="34" charset="0"/>
              </a:rPr>
              <a:t>¿Existen vínculos entre los tipos de dificultades y fortalezas reconocidas por los estudiantes en el uso de las plataformas y las variables empleo, género, estado civil y obligaciones con la crianza de los hijos en aquellos estudiantes, que trabajan y tienen obligaciones de familia? ¿Cuáles son los pesos especificos de estas variables en el perfil del estudiante de la UASD?</a:t>
            </a:r>
          </a:p>
          <a:p>
            <a:pPr algn="just"/>
            <a:endParaRPr lang="es-DO" sz="3200" dirty="0">
              <a:latin typeface="Arial Narrow" panose="020B0604020202020204" pitchFamily="34" charset="0"/>
              <a:cs typeface="Arial Narrow" panose="020B0604020202020204" pitchFamily="34" charset="0"/>
            </a:endParaRPr>
          </a:p>
          <a:p>
            <a:pPr algn="just"/>
            <a:endParaRPr lang="es-DO" sz="3200" dirty="0">
              <a:latin typeface="Arial Narrow" panose="020B0604020202020204" pitchFamily="34" charset="0"/>
              <a:cs typeface="Arial Narrow" panose="020B0604020202020204" pitchFamily="34" charset="0"/>
            </a:endParaRPr>
          </a:p>
          <a:p>
            <a:pPr algn="just"/>
            <a:endParaRPr lang="es-DO" sz="3200" dirty="0">
              <a:latin typeface="Arial Narrow" panose="020B0604020202020204" pitchFamily="34" charset="0"/>
              <a:cs typeface="Arial Narrow" panose="020B0604020202020204" pitchFamily="34" charset="0"/>
            </a:endParaRPr>
          </a:p>
        </p:txBody>
      </p:sp>
      <p:pic>
        <p:nvPicPr>
          <p:cNvPr id="3" name="Imagen 2">
            <a:extLst>
              <a:ext uri="{FF2B5EF4-FFF2-40B4-BE49-F238E27FC236}">
                <a16:creationId xmlns:a16="http://schemas.microsoft.com/office/drawing/2014/main" id="{80FC21E0-B071-6844-85EF-65CAD7F47C1B}"/>
              </a:ext>
            </a:extLst>
          </p:cNvPr>
          <p:cNvPicPr>
            <a:picLocks noChangeAspect="1"/>
          </p:cNvPicPr>
          <p:nvPr/>
        </p:nvPicPr>
        <p:blipFill>
          <a:blip r:embed="rId2"/>
          <a:stretch>
            <a:fillRect/>
          </a:stretch>
        </p:blipFill>
        <p:spPr>
          <a:xfrm>
            <a:off x="9852338" y="-334"/>
            <a:ext cx="2339662" cy="2283789"/>
          </a:xfrm>
          <a:prstGeom prst="rect">
            <a:avLst/>
          </a:prstGeom>
        </p:spPr>
      </p:pic>
      <p:sp>
        <p:nvSpPr>
          <p:cNvPr id="6" name="CuadroTexto 5">
            <a:extLst>
              <a:ext uri="{FF2B5EF4-FFF2-40B4-BE49-F238E27FC236}">
                <a16:creationId xmlns:a16="http://schemas.microsoft.com/office/drawing/2014/main" id="{33180551-6016-C942-8FC0-26D97744ACF9}"/>
              </a:ext>
            </a:extLst>
          </p:cNvPr>
          <p:cNvSpPr txBox="1"/>
          <p:nvPr/>
        </p:nvSpPr>
        <p:spPr>
          <a:xfrm>
            <a:off x="1990430" y="1137812"/>
            <a:ext cx="7028655" cy="523220"/>
          </a:xfrm>
          <a:prstGeom prst="rect">
            <a:avLst/>
          </a:prstGeom>
          <a:noFill/>
        </p:spPr>
        <p:txBody>
          <a:bodyPr wrap="none" rtlCol="0">
            <a:spAutoFit/>
          </a:bodyPr>
          <a:lstStyle/>
          <a:p>
            <a:r>
              <a:rPr lang="es-DO" sz="2800" dirty="0">
                <a:solidFill>
                  <a:schemeClr val="bg1"/>
                </a:solidFill>
              </a:rPr>
              <a:t>Preguntas formuladas en la problematizaión</a:t>
            </a:r>
          </a:p>
        </p:txBody>
      </p:sp>
    </p:spTree>
    <p:extLst>
      <p:ext uri="{BB962C8B-B14F-4D97-AF65-F5344CB8AC3E}">
        <p14:creationId xmlns:p14="http://schemas.microsoft.com/office/powerpoint/2010/main" val="1075684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916562"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a:xfrm>
            <a:off x="960120" y="2587752"/>
            <a:ext cx="10268712" cy="4109262"/>
          </a:xfrm>
        </p:spPr>
        <p:txBody>
          <a:bodyPr>
            <a:normAutofit lnSpcReduction="10000"/>
          </a:bodyPr>
          <a:lstStyle/>
          <a:p>
            <a:r>
              <a:rPr lang="es-DO" dirty="0"/>
              <a:t>Metodología:</a:t>
            </a:r>
          </a:p>
          <a:p>
            <a:pPr algn="just"/>
            <a:r>
              <a:rPr lang="es-DO" sz="3200" dirty="0">
                <a:latin typeface="Arial Narrow" panose="020B0604020202020204" pitchFamily="34" charset="0"/>
                <a:cs typeface="Arial Narrow" panose="020B0604020202020204" pitchFamily="34" charset="0"/>
              </a:rPr>
              <a:t>Preguntas que nos hicimos:</a:t>
            </a:r>
          </a:p>
          <a:p>
            <a:pPr algn="just"/>
            <a:r>
              <a:rPr lang="es-DO" sz="3200" dirty="0">
                <a:latin typeface="Arial Narrow" panose="020B0604020202020204" pitchFamily="34" charset="0"/>
                <a:cs typeface="Arial Narrow" panose="020B0604020202020204" pitchFamily="34" charset="0"/>
              </a:rPr>
              <a:t>Dadas las informaciones recogidas en la encuesta anterior aplicada a los estudiantes y que estuvo orientada a determinar sus condiciones prexistentes al paso de la presencialidad a la virtualidad, ¿Cuáles habían sido los comportamientos reales de estas variables potenciales en el momento en que el proceso las despliega en las primeras tres semanas de la docencia? </a:t>
            </a:r>
          </a:p>
          <a:p>
            <a:pPr algn="just"/>
            <a:endParaRPr lang="es-DO" sz="3200" dirty="0">
              <a:latin typeface="Arial Narrow" panose="020B0604020202020204" pitchFamily="34" charset="0"/>
              <a:cs typeface="Arial Narrow" panose="020B0604020202020204" pitchFamily="34" charset="0"/>
            </a:endParaRPr>
          </a:p>
          <a:p>
            <a:pPr algn="just"/>
            <a:endParaRPr lang="es-DO" sz="3200" dirty="0">
              <a:latin typeface="Arial Narrow" panose="020B0604020202020204" pitchFamily="34" charset="0"/>
              <a:cs typeface="Arial Narrow" panose="020B0604020202020204" pitchFamily="34" charset="0"/>
            </a:endParaRPr>
          </a:p>
        </p:txBody>
      </p:sp>
      <p:pic>
        <p:nvPicPr>
          <p:cNvPr id="3" name="Imagen 2">
            <a:extLst>
              <a:ext uri="{FF2B5EF4-FFF2-40B4-BE49-F238E27FC236}">
                <a16:creationId xmlns:a16="http://schemas.microsoft.com/office/drawing/2014/main" id="{80FC21E0-B071-6844-85EF-65CAD7F47C1B}"/>
              </a:ext>
            </a:extLst>
          </p:cNvPr>
          <p:cNvPicPr>
            <a:picLocks noChangeAspect="1"/>
          </p:cNvPicPr>
          <p:nvPr/>
        </p:nvPicPr>
        <p:blipFill>
          <a:blip r:embed="rId2"/>
          <a:stretch>
            <a:fillRect/>
          </a:stretch>
        </p:blipFill>
        <p:spPr>
          <a:xfrm>
            <a:off x="9865217" y="12238"/>
            <a:ext cx="2326783" cy="2271217"/>
          </a:xfrm>
          <a:prstGeom prst="rect">
            <a:avLst/>
          </a:prstGeom>
        </p:spPr>
      </p:pic>
      <p:sp>
        <p:nvSpPr>
          <p:cNvPr id="6" name="CuadroTexto 5">
            <a:extLst>
              <a:ext uri="{FF2B5EF4-FFF2-40B4-BE49-F238E27FC236}">
                <a16:creationId xmlns:a16="http://schemas.microsoft.com/office/drawing/2014/main" id="{EB994054-BAD7-7D41-89EE-BE15D23E85F4}"/>
              </a:ext>
            </a:extLst>
          </p:cNvPr>
          <p:cNvSpPr txBox="1"/>
          <p:nvPr/>
        </p:nvSpPr>
        <p:spPr>
          <a:xfrm>
            <a:off x="1990430" y="1137812"/>
            <a:ext cx="7195368" cy="523220"/>
          </a:xfrm>
          <a:prstGeom prst="rect">
            <a:avLst/>
          </a:prstGeom>
          <a:noFill/>
        </p:spPr>
        <p:txBody>
          <a:bodyPr wrap="none" rtlCol="0">
            <a:spAutoFit/>
          </a:bodyPr>
          <a:lstStyle/>
          <a:p>
            <a:r>
              <a:rPr lang="es-DO" sz="2800" dirty="0">
                <a:solidFill>
                  <a:schemeClr val="bg1"/>
                </a:solidFill>
              </a:rPr>
              <a:t>Preguntas formuladas en la problematización</a:t>
            </a:r>
          </a:p>
        </p:txBody>
      </p:sp>
    </p:spTree>
    <p:extLst>
      <p:ext uri="{BB962C8B-B14F-4D97-AF65-F5344CB8AC3E}">
        <p14:creationId xmlns:p14="http://schemas.microsoft.com/office/powerpoint/2010/main" val="160926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55111"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a:xfrm>
            <a:off x="960120" y="2587752"/>
            <a:ext cx="10268712" cy="4109262"/>
          </a:xfrm>
        </p:spPr>
        <p:txBody>
          <a:bodyPr>
            <a:normAutofit fontScale="92500" lnSpcReduction="20000"/>
          </a:bodyPr>
          <a:lstStyle/>
          <a:p>
            <a:r>
              <a:rPr lang="es-DO" dirty="0"/>
              <a:t>Metodología:</a:t>
            </a:r>
          </a:p>
          <a:p>
            <a:pPr algn="just"/>
            <a:r>
              <a:rPr lang="es-DO" sz="3200" dirty="0">
                <a:latin typeface="Arial Narrow" panose="020B0604020202020204" pitchFamily="34" charset="0"/>
                <a:cs typeface="Arial Narrow" panose="020B0604020202020204" pitchFamily="34" charset="0"/>
              </a:rPr>
              <a:t>Preguntas que nos hicimos:</a:t>
            </a:r>
          </a:p>
          <a:p>
            <a:pPr algn="just"/>
            <a:r>
              <a:rPr lang="es-DO" sz="3200" dirty="0">
                <a:latin typeface="Arial Narrow" panose="020B0604020202020204" pitchFamily="34" charset="0"/>
                <a:cs typeface="Arial Narrow" panose="020B0604020202020204" pitchFamily="34" charset="0"/>
              </a:rPr>
              <a:t>¿Es lo mismo “llamar al Diablo que verlo llegar”? O peor aún enredarse con ese mismo Diablo y dominarlo hasta llevarlo a la derrota?</a:t>
            </a:r>
          </a:p>
          <a:p>
            <a:pPr algn="just"/>
            <a:r>
              <a:rPr lang="es-DO" sz="3200" dirty="0">
                <a:latin typeface="Arial Narrow" panose="020B0604020202020204" pitchFamily="34" charset="0"/>
                <a:cs typeface="Arial Narrow" panose="020B0604020202020204" pitchFamily="34" charset="0"/>
              </a:rPr>
              <a:t>¿Ha habido variaciones entre percepción y realidad de parte de los estudiantes entre los dos momentos de la encuesta, antes de iniciarse el semestre y ahora que ya tenemos tres semanas de experiencias diversas?</a:t>
            </a:r>
          </a:p>
          <a:p>
            <a:pPr algn="just"/>
            <a:endParaRPr lang="es-DO" sz="3200" dirty="0">
              <a:latin typeface="Arial Narrow" panose="020B0604020202020204" pitchFamily="34" charset="0"/>
              <a:cs typeface="Arial Narrow" panose="020B0604020202020204" pitchFamily="34" charset="0"/>
            </a:endParaRPr>
          </a:p>
          <a:p>
            <a:pPr algn="just"/>
            <a:endParaRPr lang="es-DO" sz="3200" dirty="0">
              <a:latin typeface="Arial Narrow" panose="020B0604020202020204" pitchFamily="34" charset="0"/>
              <a:cs typeface="Arial Narrow" panose="020B0604020202020204" pitchFamily="34" charset="0"/>
            </a:endParaRPr>
          </a:p>
        </p:txBody>
      </p:sp>
      <p:pic>
        <p:nvPicPr>
          <p:cNvPr id="3" name="Imagen 2">
            <a:extLst>
              <a:ext uri="{FF2B5EF4-FFF2-40B4-BE49-F238E27FC236}">
                <a16:creationId xmlns:a16="http://schemas.microsoft.com/office/drawing/2014/main" id="{80FC21E0-B071-6844-85EF-65CAD7F47C1B}"/>
              </a:ext>
            </a:extLst>
          </p:cNvPr>
          <p:cNvPicPr>
            <a:picLocks noChangeAspect="1"/>
          </p:cNvPicPr>
          <p:nvPr/>
        </p:nvPicPr>
        <p:blipFill>
          <a:blip r:embed="rId2"/>
          <a:stretch>
            <a:fillRect/>
          </a:stretch>
        </p:blipFill>
        <p:spPr>
          <a:xfrm>
            <a:off x="9852338" y="-334"/>
            <a:ext cx="2339662" cy="2283789"/>
          </a:xfrm>
          <a:prstGeom prst="rect">
            <a:avLst/>
          </a:prstGeom>
        </p:spPr>
      </p:pic>
      <p:sp>
        <p:nvSpPr>
          <p:cNvPr id="6" name="CuadroTexto 5">
            <a:extLst>
              <a:ext uri="{FF2B5EF4-FFF2-40B4-BE49-F238E27FC236}">
                <a16:creationId xmlns:a16="http://schemas.microsoft.com/office/drawing/2014/main" id="{ED6AB03A-1A1F-8C42-844E-589938D52F35}"/>
              </a:ext>
            </a:extLst>
          </p:cNvPr>
          <p:cNvSpPr txBox="1"/>
          <p:nvPr/>
        </p:nvSpPr>
        <p:spPr>
          <a:xfrm>
            <a:off x="1990430" y="1137812"/>
            <a:ext cx="7028655" cy="523220"/>
          </a:xfrm>
          <a:prstGeom prst="rect">
            <a:avLst/>
          </a:prstGeom>
          <a:noFill/>
        </p:spPr>
        <p:txBody>
          <a:bodyPr wrap="none" rtlCol="0">
            <a:spAutoFit/>
          </a:bodyPr>
          <a:lstStyle/>
          <a:p>
            <a:r>
              <a:rPr lang="es-DO" sz="2800" dirty="0">
                <a:solidFill>
                  <a:schemeClr val="bg1"/>
                </a:solidFill>
              </a:rPr>
              <a:t>Preguntas formuladas en la problematizaión</a:t>
            </a:r>
          </a:p>
        </p:txBody>
      </p:sp>
    </p:spTree>
    <p:extLst>
      <p:ext uri="{BB962C8B-B14F-4D97-AF65-F5344CB8AC3E}">
        <p14:creationId xmlns:p14="http://schemas.microsoft.com/office/powerpoint/2010/main" val="2887855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526322"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p:txBody>
          <a:bodyPr>
            <a:normAutofit fontScale="92500"/>
          </a:bodyPr>
          <a:lstStyle/>
          <a:p>
            <a:r>
              <a:rPr lang="es-DO" dirty="0"/>
              <a:t>Metodología:</a:t>
            </a:r>
          </a:p>
          <a:p>
            <a:pPr algn="just"/>
            <a:r>
              <a:rPr lang="es-DO" sz="3200" dirty="0">
                <a:latin typeface="Arial Narrow" panose="020B0604020202020204" pitchFamily="34" charset="0"/>
                <a:cs typeface="Arial Narrow" panose="020B0604020202020204" pitchFamily="34" charset="0"/>
              </a:rPr>
              <a:t>La distribución del enlace para la aplicación en línea se realizó a través del WhatsApp de los 54 directores y directoras de escuelas de la UASD, de los cuales 34 directores confirmaron, de forma personal directa, haber hecho la invitación a los docentes de sus escuelas para que estos a su vez enviaran el enlace a sus estudiantes, utilizando sus sistemas de mensajería frecuentes.   </a:t>
            </a:r>
          </a:p>
        </p:txBody>
      </p:sp>
      <p:pic>
        <p:nvPicPr>
          <p:cNvPr id="6" name="Imagen 5">
            <a:extLst>
              <a:ext uri="{FF2B5EF4-FFF2-40B4-BE49-F238E27FC236}">
                <a16:creationId xmlns:a16="http://schemas.microsoft.com/office/drawing/2014/main" id="{5FF1E0E6-954C-2549-82CE-D7D2CF878B58}"/>
              </a:ext>
            </a:extLst>
          </p:cNvPr>
          <p:cNvPicPr>
            <a:picLocks noChangeAspect="1"/>
          </p:cNvPicPr>
          <p:nvPr/>
        </p:nvPicPr>
        <p:blipFill>
          <a:blip r:embed="rId2"/>
          <a:stretch>
            <a:fillRect/>
          </a:stretch>
        </p:blipFill>
        <p:spPr>
          <a:xfrm>
            <a:off x="9890975" y="37380"/>
            <a:ext cx="2301025" cy="2246075"/>
          </a:xfrm>
          <a:prstGeom prst="rect">
            <a:avLst/>
          </a:prstGeom>
        </p:spPr>
      </p:pic>
      <p:sp>
        <p:nvSpPr>
          <p:cNvPr id="3" name="CuadroTexto 2">
            <a:extLst>
              <a:ext uri="{FF2B5EF4-FFF2-40B4-BE49-F238E27FC236}">
                <a16:creationId xmlns:a16="http://schemas.microsoft.com/office/drawing/2014/main" id="{95B5E215-994A-194A-A554-B252604A2F6E}"/>
              </a:ext>
            </a:extLst>
          </p:cNvPr>
          <p:cNvSpPr txBox="1"/>
          <p:nvPr/>
        </p:nvSpPr>
        <p:spPr>
          <a:xfrm>
            <a:off x="2090533" y="762502"/>
            <a:ext cx="7984902" cy="1077218"/>
          </a:xfrm>
          <a:prstGeom prst="rect">
            <a:avLst/>
          </a:prstGeom>
          <a:noFill/>
        </p:spPr>
        <p:txBody>
          <a:bodyPr wrap="square" rtlCol="0">
            <a:spAutoFit/>
          </a:bodyPr>
          <a:lstStyle/>
          <a:p>
            <a:pPr algn="ctr"/>
            <a:r>
              <a:rPr lang="es-DO" sz="3200" dirty="0">
                <a:solidFill>
                  <a:schemeClr val="bg1"/>
                </a:solidFill>
              </a:rPr>
              <a:t>Distribución del enlace de acceso a la Encuesta</a:t>
            </a:r>
          </a:p>
        </p:txBody>
      </p:sp>
    </p:spTree>
    <p:extLst>
      <p:ext uri="{BB962C8B-B14F-4D97-AF65-F5344CB8AC3E}">
        <p14:creationId xmlns:p14="http://schemas.microsoft.com/office/powerpoint/2010/main" val="2138937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43617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3" name="Imagen 2">
            <a:extLst>
              <a:ext uri="{FF2B5EF4-FFF2-40B4-BE49-F238E27FC236}">
                <a16:creationId xmlns:a16="http://schemas.microsoft.com/office/drawing/2014/main" id="{B71EF82D-E57A-4948-80A2-54662060CE75}"/>
              </a:ext>
            </a:extLst>
          </p:cNvPr>
          <p:cNvPicPr>
            <a:picLocks noChangeAspect="1"/>
          </p:cNvPicPr>
          <p:nvPr/>
        </p:nvPicPr>
        <p:blipFill>
          <a:blip r:embed="rId2"/>
          <a:stretch>
            <a:fillRect/>
          </a:stretch>
        </p:blipFill>
        <p:spPr>
          <a:xfrm>
            <a:off x="0" y="2293513"/>
            <a:ext cx="5171509" cy="4564487"/>
          </a:xfrm>
          <a:prstGeom prst="rect">
            <a:avLst/>
          </a:prstGeom>
        </p:spPr>
      </p:pic>
      <p:pic>
        <p:nvPicPr>
          <p:cNvPr id="8" name="Imagen 7">
            <a:extLst>
              <a:ext uri="{FF2B5EF4-FFF2-40B4-BE49-F238E27FC236}">
                <a16:creationId xmlns:a16="http://schemas.microsoft.com/office/drawing/2014/main" id="{A52FFE39-6D08-4544-B9CE-FEB47AFBC92D}"/>
              </a:ext>
            </a:extLst>
          </p:cNvPr>
          <p:cNvPicPr>
            <a:picLocks noChangeAspect="1"/>
          </p:cNvPicPr>
          <p:nvPr/>
        </p:nvPicPr>
        <p:blipFill>
          <a:blip r:embed="rId3"/>
          <a:stretch>
            <a:fillRect/>
          </a:stretch>
        </p:blipFill>
        <p:spPr>
          <a:xfrm>
            <a:off x="5807034" y="2293513"/>
            <a:ext cx="6384966" cy="4726849"/>
          </a:xfrm>
          <a:prstGeom prst="rect">
            <a:avLst/>
          </a:prstGeom>
        </p:spPr>
      </p:pic>
      <p:pic>
        <p:nvPicPr>
          <p:cNvPr id="9" name="Imagen 8">
            <a:extLst>
              <a:ext uri="{FF2B5EF4-FFF2-40B4-BE49-F238E27FC236}">
                <a16:creationId xmlns:a16="http://schemas.microsoft.com/office/drawing/2014/main" id="{7F88556D-C41E-204A-BAFA-BC59689475C6}"/>
              </a:ext>
            </a:extLst>
          </p:cNvPr>
          <p:cNvPicPr>
            <a:picLocks noChangeAspect="1"/>
          </p:cNvPicPr>
          <p:nvPr/>
        </p:nvPicPr>
        <p:blipFill>
          <a:blip r:embed="rId4"/>
          <a:stretch>
            <a:fillRect/>
          </a:stretch>
        </p:blipFill>
        <p:spPr>
          <a:xfrm>
            <a:off x="9852338" y="-334"/>
            <a:ext cx="2339662" cy="2283789"/>
          </a:xfrm>
          <a:prstGeom prst="rect">
            <a:avLst/>
          </a:prstGeom>
        </p:spPr>
      </p:pic>
      <p:sp>
        <p:nvSpPr>
          <p:cNvPr id="10" name="CuadroTexto 9">
            <a:extLst>
              <a:ext uri="{FF2B5EF4-FFF2-40B4-BE49-F238E27FC236}">
                <a16:creationId xmlns:a16="http://schemas.microsoft.com/office/drawing/2014/main" id="{BB0DC899-F80D-674E-8A0C-DE97D1C1D852}"/>
              </a:ext>
            </a:extLst>
          </p:cNvPr>
          <p:cNvSpPr txBox="1"/>
          <p:nvPr/>
        </p:nvSpPr>
        <p:spPr>
          <a:xfrm>
            <a:off x="2614411" y="1184856"/>
            <a:ext cx="6325771" cy="523220"/>
          </a:xfrm>
          <a:prstGeom prst="rect">
            <a:avLst/>
          </a:prstGeom>
          <a:noFill/>
        </p:spPr>
        <p:txBody>
          <a:bodyPr wrap="none" rtlCol="0">
            <a:spAutoFit/>
          </a:bodyPr>
          <a:lstStyle/>
          <a:p>
            <a:r>
              <a:rPr lang="es-DO" sz="2800" dirty="0">
                <a:solidFill>
                  <a:schemeClr val="bg1"/>
                </a:solidFill>
              </a:rPr>
              <a:t>Modelo de la promoción de la Encuesta</a:t>
            </a:r>
          </a:p>
        </p:txBody>
      </p:sp>
    </p:spTree>
    <p:extLst>
      <p:ext uri="{BB962C8B-B14F-4D97-AF65-F5344CB8AC3E}">
        <p14:creationId xmlns:p14="http://schemas.microsoft.com/office/powerpoint/2010/main" val="1283090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526322"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p:txBody>
          <a:bodyPr>
            <a:normAutofit/>
          </a:bodyPr>
          <a:lstStyle/>
          <a:p>
            <a:r>
              <a:rPr lang="es-DO" dirty="0"/>
              <a:t>Metodología:</a:t>
            </a:r>
          </a:p>
          <a:p>
            <a:pPr algn="just"/>
            <a:r>
              <a:rPr lang="es-DO" sz="3200" dirty="0">
                <a:latin typeface="Arial Narrow" panose="020B0604020202020204" pitchFamily="34" charset="0"/>
                <a:cs typeface="Arial Narrow" panose="020B0604020202020204" pitchFamily="34" charset="0"/>
              </a:rPr>
              <a:t>El mismo procedimiento fue utilizado para difundir el acceso de aplicación en línea de la encuesta a los 18 directores y directoras de recintos, centros y subcentros de la UASD, de los cuales recibimos respuestas personales directas de 14 de ellos. </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39459" y="-12904"/>
            <a:ext cx="2352541" cy="2296360"/>
          </a:xfrm>
          <a:prstGeom prst="rect">
            <a:avLst/>
          </a:prstGeom>
        </p:spPr>
      </p:pic>
      <p:sp>
        <p:nvSpPr>
          <p:cNvPr id="3" name="CuadroTexto 2">
            <a:extLst>
              <a:ext uri="{FF2B5EF4-FFF2-40B4-BE49-F238E27FC236}">
                <a16:creationId xmlns:a16="http://schemas.microsoft.com/office/drawing/2014/main" id="{45A70AAB-4C2E-EE40-BA11-0714121D867C}"/>
              </a:ext>
            </a:extLst>
          </p:cNvPr>
          <p:cNvSpPr txBox="1"/>
          <p:nvPr/>
        </p:nvSpPr>
        <p:spPr>
          <a:xfrm>
            <a:off x="2060717" y="1092091"/>
            <a:ext cx="7427033" cy="523220"/>
          </a:xfrm>
          <a:prstGeom prst="rect">
            <a:avLst/>
          </a:prstGeom>
          <a:noFill/>
        </p:spPr>
        <p:txBody>
          <a:bodyPr wrap="none" rtlCol="0">
            <a:spAutoFit/>
          </a:bodyPr>
          <a:lstStyle/>
          <a:p>
            <a:r>
              <a:rPr lang="es-DO" sz="2800" dirty="0">
                <a:solidFill>
                  <a:schemeClr val="bg1"/>
                </a:solidFill>
              </a:rPr>
              <a:t>Difusión de la Encuesta por Escuelas y Campus</a:t>
            </a:r>
          </a:p>
        </p:txBody>
      </p:sp>
    </p:spTree>
    <p:extLst>
      <p:ext uri="{BB962C8B-B14F-4D97-AF65-F5344CB8AC3E}">
        <p14:creationId xmlns:p14="http://schemas.microsoft.com/office/powerpoint/2010/main" val="26276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378816"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p:txBody>
          <a:bodyPr>
            <a:normAutofit/>
          </a:bodyPr>
          <a:lstStyle/>
          <a:p>
            <a:r>
              <a:rPr lang="es-DO" dirty="0"/>
              <a:t>Metodología:</a:t>
            </a:r>
          </a:p>
          <a:p>
            <a:pPr algn="just"/>
            <a:r>
              <a:rPr lang="es-DO" sz="3200" dirty="0">
                <a:latin typeface="Arial Narrow" panose="020B0604020202020204" pitchFamily="34" charset="0"/>
                <a:cs typeface="Arial Narrow" panose="020B0604020202020204" pitchFamily="34" charset="0"/>
              </a:rPr>
              <a:t>El mismo procedimiento también fue utilizado para difundir el acceso de aplicación en línea de la encuesta a los 9 decanos y decanas de la UASD, para que estos a su vez, motivaran a sus directores de escuelas y grupos de influencias en la comunidad universitaria, de estos recibimos respuestas personales directas de 7 de ellos. </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52338" y="-334"/>
            <a:ext cx="2339662" cy="2283789"/>
          </a:xfrm>
          <a:prstGeom prst="rect">
            <a:avLst/>
          </a:prstGeom>
        </p:spPr>
      </p:pic>
      <p:sp>
        <p:nvSpPr>
          <p:cNvPr id="3" name="CuadroTexto 2">
            <a:extLst>
              <a:ext uri="{FF2B5EF4-FFF2-40B4-BE49-F238E27FC236}">
                <a16:creationId xmlns:a16="http://schemas.microsoft.com/office/drawing/2014/main" id="{01B45833-0DEF-E943-8273-6F18C2AEE662}"/>
              </a:ext>
            </a:extLst>
          </p:cNvPr>
          <p:cNvSpPr txBox="1"/>
          <p:nvPr/>
        </p:nvSpPr>
        <p:spPr>
          <a:xfrm>
            <a:off x="2524259" y="1092091"/>
            <a:ext cx="5957080" cy="646331"/>
          </a:xfrm>
          <a:prstGeom prst="rect">
            <a:avLst/>
          </a:prstGeom>
          <a:noFill/>
        </p:spPr>
        <p:txBody>
          <a:bodyPr wrap="none" rtlCol="0">
            <a:spAutoFit/>
          </a:bodyPr>
          <a:lstStyle/>
          <a:p>
            <a:r>
              <a:rPr lang="es-DO" sz="3600" dirty="0">
                <a:solidFill>
                  <a:schemeClr val="bg1"/>
                </a:solidFill>
              </a:rPr>
              <a:t>Difusión en listas de decanos</a:t>
            </a:r>
          </a:p>
        </p:txBody>
      </p:sp>
    </p:spTree>
    <p:extLst>
      <p:ext uri="{BB962C8B-B14F-4D97-AF65-F5344CB8AC3E}">
        <p14:creationId xmlns:p14="http://schemas.microsoft.com/office/powerpoint/2010/main" val="747207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397533"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p:txBody>
          <a:bodyPr>
            <a:normAutofit/>
          </a:bodyPr>
          <a:lstStyle/>
          <a:p>
            <a:r>
              <a:rPr lang="es-DO" dirty="0"/>
              <a:t>Metodología:</a:t>
            </a:r>
          </a:p>
          <a:p>
            <a:pPr algn="just"/>
            <a:r>
              <a:rPr lang="es-DO" sz="3200" dirty="0">
                <a:latin typeface="Arial Narrow" panose="020B0604020202020204" pitchFamily="34" charset="0"/>
                <a:cs typeface="Arial Narrow" panose="020B0604020202020204" pitchFamily="34" charset="0"/>
              </a:rPr>
              <a:t>Finalmente, hicimos distribución del enlace en línea en los grupos de WhatsApp de universitarios de la UASD en los que tenemos presencia y de las redes sociales de Facebook, Twitter e Instagram. </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65217" y="12238"/>
            <a:ext cx="2326783" cy="2271217"/>
          </a:xfrm>
          <a:prstGeom prst="rect">
            <a:avLst/>
          </a:prstGeom>
        </p:spPr>
      </p:pic>
      <p:sp>
        <p:nvSpPr>
          <p:cNvPr id="7" name="CuadroTexto 6">
            <a:extLst>
              <a:ext uri="{FF2B5EF4-FFF2-40B4-BE49-F238E27FC236}">
                <a16:creationId xmlns:a16="http://schemas.microsoft.com/office/drawing/2014/main" id="{7A616954-296F-D740-B2E2-DF0872264914}"/>
              </a:ext>
            </a:extLst>
          </p:cNvPr>
          <p:cNvSpPr txBox="1"/>
          <p:nvPr/>
        </p:nvSpPr>
        <p:spPr>
          <a:xfrm>
            <a:off x="721217" y="988705"/>
            <a:ext cx="9025035" cy="584775"/>
          </a:xfrm>
          <a:prstGeom prst="rect">
            <a:avLst/>
          </a:prstGeom>
          <a:noFill/>
        </p:spPr>
        <p:txBody>
          <a:bodyPr wrap="none" rtlCol="0">
            <a:spAutoFit/>
          </a:bodyPr>
          <a:lstStyle/>
          <a:p>
            <a:r>
              <a:rPr lang="es-DO" sz="3200" dirty="0">
                <a:solidFill>
                  <a:schemeClr val="bg1"/>
                </a:solidFill>
              </a:rPr>
              <a:t>Difusión en Grupos de WhatsApp y Redes Sociales</a:t>
            </a:r>
          </a:p>
        </p:txBody>
      </p:sp>
    </p:spTree>
    <p:extLst>
      <p:ext uri="{BB962C8B-B14F-4D97-AF65-F5344CB8AC3E}">
        <p14:creationId xmlns:p14="http://schemas.microsoft.com/office/powerpoint/2010/main" val="234136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732384"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p:txBody>
          <a:bodyPr>
            <a:normAutofit fontScale="92500"/>
          </a:bodyPr>
          <a:lstStyle/>
          <a:p>
            <a:r>
              <a:rPr lang="es-DO" dirty="0"/>
              <a:t>Metodología:</a:t>
            </a:r>
          </a:p>
          <a:p>
            <a:r>
              <a:rPr lang="es-DO" sz="3200" dirty="0">
                <a:latin typeface="Arial Narrow" panose="020B0604020202020204" pitchFamily="34" charset="0"/>
                <a:cs typeface="Arial Narrow" panose="020B0604020202020204" pitchFamily="34" charset="0"/>
              </a:rPr>
              <a:t>Como resultado de esta difusión fueron aplicadas 10,074 encuestas, registradas a la hora en la que estamos haciendo este reporte preliminar de resultados, siendo martes 13 de octubre a las 11:34 am, de las cuales han sido validadas 8,867 aplicaciones. El proceso de validación implicó eliminar 1,207 encuestas repetidas, seleccionándose como válida la última aplicación de las repetidas.</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39459" y="-12904"/>
            <a:ext cx="2352541" cy="2296360"/>
          </a:xfrm>
          <a:prstGeom prst="rect">
            <a:avLst/>
          </a:prstGeom>
        </p:spPr>
      </p:pic>
      <p:sp>
        <p:nvSpPr>
          <p:cNvPr id="3" name="CuadroTexto 2">
            <a:extLst>
              <a:ext uri="{FF2B5EF4-FFF2-40B4-BE49-F238E27FC236}">
                <a16:creationId xmlns:a16="http://schemas.microsoft.com/office/drawing/2014/main" id="{7BE6FC19-7FE4-9742-A912-CC10CF57B1A1}"/>
              </a:ext>
            </a:extLst>
          </p:cNvPr>
          <p:cNvSpPr txBox="1"/>
          <p:nvPr/>
        </p:nvSpPr>
        <p:spPr>
          <a:xfrm>
            <a:off x="1429555" y="1151907"/>
            <a:ext cx="8016746" cy="584775"/>
          </a:xfrm>
          <a:prstGeom prst="rect">
            <a:avLst/>
          </a:prstGeom>
          <a:noFill/>
        </p:spPr>
        <p:txBody>
          <a:bodyPr wrap="none" rtlCol="0">
            <a:spAutoFit/>
          </a:bodyPr>
          <a:lstStyle/>
          <a:p>
            <a:r>
              <a:rPr lang="es-DO" sz="3200" dirty="0">
                <a:solidFill>
                  <a:schemeClr val="bg1"/>
                </a:solidFill>
              </a:rPr>
              <a:t>Resultados de las aplicaciones de encuestas</a:t>
            </a:r>
          </a:p>
        </p:txBody>
      </p:sp>
    </p:spTree>
    <p:extLst>
      <p:ext uri="{BB962C8B-B14F-4D97-AF65-F5344CB8AC3E}">
        <p14:creationId xmlns:p14="http://schemas.microsoft.com/office/powerpoint/2010/main" val="3540610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03595"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p:txBody>
          <a:bodyPr>
            <a:normAutofit/>
          </a:bodyPr>
          <a:lstStyle/>
          <a:p>
            <a:r>
              <a:rPr lang="es-DO" dirty="0"/>
              <a:t>Metodología:</a:t>
            </a:r>
          </a:p>
          <a:p>
            <a:r>
              <a:rPr lang="es-DO" sz="3200" dirty="0">
                <a:latin typeface="Arial Narrow" panose="020B0604020202020204" pitchFamily="34" charset="0"/>
                <a:cs typeface="Arial Narrow" panose="020B0604020202020204" pitchFamily="34" charset="0"/>
              </a:rPr>
              <a:t>Para el procesamiento de las encuestas aplicadas, descargamos los resultados de las aplicaciones en el formato Excel y desde aquí fueron cargados al Software SPSS Versión 26, donde se realizaron las tablas y análisis estadísticos, incluyendo la postcodificación de las 4 preguntas abiertas incluidas en el formulario, ingrata tarea de la familia Durán!.</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26580" y="-25476"/>
            <a:ext cx="2365420" cy="2308932"/>
          </a:xfrm>
          <a:prstGeom prst="rect">
            <a:avLst/>
          </a:prstGeom>
        </p:spPr>
      </p:pic>
      <p:sp>
        <p:nvSpPr>
          <p:cNvPr id="3" name="CuadroTexto 2">
            <a:extLst>
              <a:ext uri="{FF2B5EF4-FFF2-40B4-BE49-F238E27FC236}">
                <a16:creationId xmlns:a16="http://schemas.microsoft.com/office/drawing/2014/main" id="{16A24825-05A4-3F40-8376-8F4A623DEC68}"/>
              </a:ext>
            </a:extLst>
          </p:cNvPr>
          <p:cNvSpPr txBox="1"/>
          <p:nvPr/>
        </p:nvSpPr>
        <p:spPr>
          <a:xfrm>
            <a:off x="1249251" y="1186450"/>
            <a:ext cx="7691273" cy="584775"/>
          </a:xfrm>
          <a:prstGeom prst="rect">
            <a:avLst/>
          </a:prstGeom>
          <a:noFill/>
        </p:spPr>
        <p:txBody>
          <a:bodyPr wrap="none" rtlCol="0">
            <a:spAutoFit/>
          </a:bodyPr>
          <a:lstStyle/>
          <a:p>
            <a:r>
              <a:rPr lang="es-DO" sz="3200" dirty="0">
                <a:solidFill>
                  <a:schemeClr val="bg1"/>
                </a:solidFill>
              </a:rPr>
              <a:t>Procesamiento de las Encuestas Aplicadas</a:t>
            </a:r>
          </a:p>
        </p:txBody>
      </p:sp>
    </p:spTree>
    <p:extLst>
      <p:ext uri="{BB962C8B-B14F-4D97-AF65-F5344CB8AC3E}">
        <p14:creationId xmlns:p14="http://schemas.microsoft.com/office/powerpoint/2010/main" val="132796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ídeo 3">
            <a:extLst>
              <a:ext uri="{FF2B5EF4-FFF2-40B4-BE49-F238E27FC236}">
                <a16:creationId xmlns:a16="http://schemas.microsoft.com/office/drawing/2014/main" id="{F8147A69-0173-4BAD-9741-763D5C38653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5816E978-1809-4EE5-9DFC-90ECA301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7373E2C9-218E-924E-AD11-F9561730D681}"/>
              </a:ext>
            </a:extLst>
          </p:cNvPr>
          <p:cNvSpPr>
            <a:spLocks noGrp="1"/>
          </p:cNvSpPr>
          <p:nvPr>
            <p:ph type="ctrTitle"/>
          </p:nvPr>
        </p:nvSpPr>
        <p:spPr>
          <a:xfrm>
            <a:off x="960120" y="3134964"/>
            <a:ext cx="10268712" cy="1550896"/>
          </a:xfrm>
        </p:spPr>
        <p:txBody>
          <a:bodyPr anchor="b">
            <a:normAutofit/>
          </a:bodyPr>
          <a:lstStyle/>
          <a:p>
            <a:r>
              <a:rPr lang="es-DO" sz="3500" dirty="0">
                <a:solidFill>
                  <a:srgbClr val="FFFFFF"/>
                </a:solidFill>
              </a:rPr>
              <a:t>Encuesta nacional de valoración estudiantil del inicio del semestre en la modalidad Virtual -UASD-</a:t>
            </a:r>
          </a:p>
        </p:txBody>
      </p:sp>
      <p:sp>
        <p:nvSpPr>
          <p:cNvPr id="3" name="Subtítulo 2">
            <a:extLst>
              <a:ext uri="{FF2B5EF4-FFF2-40B4-BE49-F238E27FC236}">
                <a16:creationId xmlns:a16="http://schemas.microsoft.com/office/drawing/2014/main" id="{3399D5D5-3589-594E-B4B5-3F4AC88CCB8F}"/>
              </a:ext>
            </a:extLst>
          </p:cNvPr>
          <p:cNvSpPr>
            <a:spLocks noGrp="1"/>
          </p:cNvSpPr>
          <p:nvPr>
            <p:ph type="subTitle" idx="1"/>
          </p:nvPr>
        </p:nvSpPr>
        <p:spPr>
          <a:xfrm>
            <a:off x="960120" y="4975668"/>
            <a:ext cx="10268712" cy="628153"/>
          </a:xfrm>
        </p:spPr>
        <p:txBody>
          <a:bodyPr anchor="t">
            <a:normAutofit/>
          </a:bodyPr>
          <a:lstStyle/>
          <a:p>
            <a:r>
              <a:rPr lang="es-DO" dirty="0"/>
              <a:t>Semestre 2020-20. Evaluación de Proceso.</a:t>
            </a:r>
          </a:p>
        </p:txBody>
      </p:sp>
      <p:pic>
        <p:nvPicPr>
          <p:cNvPr id="6" name="Imagen 5">
            <a:extLst>
              <a:ext uri="{FF2B5EF4-FFF2-40B4-BE49-F238E27FC236}">
                <a16:creationId xmlns:a16="http://schemas.microsoft.com/office/drawing/2014/main" id="{86FE3630-91EC-5D45-B297-5134C535565D}"/>
              </a:ext>
            </a:extLst>
          </p:cNvPr>
          <p:cNvPicPr>
            <a:picLocks noChangeAspect="1"/>
          </p:cNvPicPr>
          <p:nvPr/>
        </p:nvPicPr>
        <p:blipFill>
          <a:blip r:embed="rId5"/>
          <a:stretch>
            <a:fillRect/>
          </a:stretch>
        </p:blipFill>
        <p:spPr>
          <a:xfrm>
            <a:off x="1" y="0"/>
            <a:ext cx="2142354" cy="2091193"/>
          </a:xfrm>
          <a:prstGeom prst="rect">
            <a:avLst/>
          </a:prstGeom>
        </p:spPr>
      </p:pic>
      <p:pic>
        <p:nvPicPr>
          <p:cNvPr id="8" name="Imagen 7">
            <a:extLst>
              <a:ext uri="{FF2B5EF4-FFF2-40B4-BE49-F238E27FC236}">
                <a16:creationId xmlns:a16="http://schemas.microsoft.com/office/drawing/2014/main" id="{55D3003F-42C4-144B-AF81-BE7A1255431D}"/>
              </a:ext>
            </a:extLst>
          </p:cNvPr>
          <p:cNvPicPr>
            <a:picLocks noChangeAspect="1"/>
          </p:cNvPicPr>
          <p:nvPr/>
        </p:nvPicPr>
        <p:blipFill>
          <a:blip r:embed="rId6"/>
          <a:stretch>
            <a:fillRect/>
          </a:stretch>
        </p:blipFill>
        <p:spPr>
          <a:xfrm>
            <a:off x="10049626" y="0"/>
            <a:ext cx="2142354" cy="2149101"/>
          </a:xfrm>
          <a:prstGeom prst="rect">
            <a:avLst/>
          </a:prstGeom>
        </p:spPr>
      </p:pic>
    </p:spTree>
    <p:extLst>
      <p:ext uri="{BB962C8B-B14F-4D97-AF65-F5344CB8AC3E}">
        <p14:creationId xmlns:p14="http://schemas.microsoft.com/office/powerpoint/2010/main" val="301513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11986954"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p:txBody>
          <a:bodyPr>
            <a:normAutofit/>
          </a:bodyPr>
          <a:lstStyle/>
          <a:p>
            <a:r>
              <a:rPr lang="es-DO" dirty="0"/>
              <a:t>Metodología:</a:t>
            </a:r>
          </a:p>
          <a:p>
            <a:r>
              <a:rPr lang="es-DO" sz="3200" dirty="0">
                <a:latin typeface="Arial Narrow" panose="020B0604020202020204" pitchFamily="34" charset="0"/>
                <a:cs typeface="Arial Narrow" panose="020B0604020202020204" pitchFamily="34" charset="0"/>
              </a:rPr>
              <a:t>Hemos considerado validada la muestra efectiva a partir de los siguientes indicadores: 1) la entrada al azar de la data recolectada en la encuesta, mantuvo de forma consistente los resultados de las frecuencias simples procesadas automáticamente por la plataforma de Google, a partir de la muestra significativa de 1000 aplicaciones.</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52680" y="0"/>
            <a:ext cx="2339320" cy="2283455"/>
          </a:xfrm>
          <a:prstGeom prst="rect">
            <a:avLst/>
          </a:prstGeom>
        </p:spPr>
      </p:pic>
      <p:sp>
        <p:nvSpPr>
          <p:cNvPr id="3" name="CuadroTexto 2">
            <a:extLst>
              <a:ext uri="{FF2B5EF4-FFF2-40B4-BE49-F238E27FC236}">
                <a16:creationId xmlns:a16="http://schemas.microsoft.com/office/drawing/2014/main" id="{960BE892-8346-8D44-992E-D71D1DCE6BDC}"/>
              </a:ext>
            </a:extLst>
          </p:cNvPr>
          <p:cNvSpPr txBox="1"/>
          <p:nvPr/>
        </p:nvSpPr>
        <p:spPr>
          <a:xfrm>
            <a:off x="425002" y="1089905"/>
            <a:ext cx="9516708" cy="461665"/>
          </a:xfrm>
          <a:prstGeom prst="rect">
            <a:avLst/>
          </a:prstGeom>
          <a:noFill/>
        </p:spPr>
        <p:txBody>
          <a:bodyPr wrap="none" rtlCol="0">
            <a:spAutoFit/>
          </a:bodyPr>
          <a:lstStyle/>
          <a:p>
            <a:r>
              <a:rPr lang="es-DO" sz="2400" dirty="0">
                <a:solidFill>
                  <a:schemeClr val="bg1"/>
                </a:solidFill>
              </a:rPr>
              <a:t>Proceso De Validación de la Representatividad de la Muestra Efectiva</a:t>
            </a:r>
          </a:p>
        </p:txBody>
      </p:sp>
    </p:spTree>
    <p:extLst>
      <p:ext uri="{BB962C8B-B14F-4D97-AF65-F5344CB8AC3E}">
        <p14:creationId xmlns:p14="http://schemas.microsoft.com/office/powerpoint/2010/main" val="4024452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539201"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p:txBody>
          <a:bodyPr>
            <a:normAutofit/>
          </a:bodyPr>
          <a:lstStyle/>
          <a:p>
            <a:r>
              <a:rPr lang="es-DO" dirty="0"/>
              <a:t>Metodología:</a:t>
            </a:r>
          </a:p>
          <a:p>
            <a:r>
              <a:rPr lang="es-DO" sz="3200" dirty="0">
                <a:latin typeface="Arial Narrow" panose="020B0604020202020204" pitchFamily="34" charset="0"/>
                <a:cs typeface="Arial Narrow" panose="020B0604020202020204" pitchFamily="34" charset="0"/>
              </a:rPr>
              <a:t>2) La distribución de la muestra efectiva por campus, facultades y escuelas y en los indicadores sociodemográficos de sexo y edad, existen grados de coherencia aceptables respecto al comportamiento de esos mismos indicadores en el universo de los estudiantes para los semestres 2020-20 y 2019-10, nuestras referencias de comparación.</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52679" y="0"/>
            <a:ext cx="2339321" cy="2283456"/>
          </a:xfrm>
          <a:prstGeom prst="rect">
            <a:avLst/>
          </a:prstGeom>
        </p:spPr>
      </p:pic>
      <p:sp>
        <p:nvSpPr>
          <p:cNvPr id="7" name="CuadroTexto 6">
            <a:extLst>
              <a:ext uri="{FF2B5EF4-FFF2-40B4-BE49-F238E27FC236}">
                <a16:creationId xmlns:a16="http://schemas.microsoft.com/office/drawing/2014/main" id="{75F5B2DF-2345-A842-AAAD-FEC48447E8B2}"/>
              </a:ext>
            </a:extLst>
          </p:cNvPr>
          <p:cNvSpPr txBox="1"/>
          <p:nvPr/>
        </p:nvSpPr>
        <p:spPr>
          <a:xfrm>
            <a:off x="425002" y="1089905"/>
            <a:ext cx="9516708" cy="461665"/>
          </a:xfrm>
          <a:prstGeom prst="rect">
            <a:avLst/>
          </a:prstGeom>
          <a:noFill/>
        </p:spPr>
        <p:txBody>
          <a:bodyPr wrap="none" rtlCol="0">
            <a:spAutoFit/>
          </a:bodyPr>
          <a:lstStyle/>
          <a:p>
            <a:r>
              <a:rPr lang="es-DO" sz="2400" dirty="0">
                <a:solidFill>
                  <a:schemeClr val="bg1"/>
                </a:solidFill>
              </a:rPr>
              <a:t>Proceso De Validación de la Representatividad de la Muestra Efectiva</a:t>
            </a:r>
          </a:p>
        </p:txBody>
      </p:sp>
    </p:spTree>
    <p:extLst>
      <p:ext uri="{BB962C8B-B14F-4D97-AF65-F5344CB8AC3E}">
        <p14:creationId xmlns:p14="http://schemas.microsoft.com/office/powerpoint/2010/main" val="952436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346018"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9"/>
            <a:ext cx="3117195"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10287000" y="423948"/>
            <a:ext cx="1905000" cy="1859507"/>
          </a:xfrm>
          <a:prstGeom prst="rect">
            <a:avLst/>
          </a:prstGeom>
        </p:spPr>
      </p:pic>
      <p:pic>
        <p:nvPicPr>
          <p:cNvPr id="3" name="Imagen 2">
            <a:extLst>
              <a:ext uri="{FF2B5EF4-FFF2-40B4-BE49-F238E27FC236}">
                <a16:creationId xmlns:a16="http://schemas.microsoft.com/office/drawing/2014/main" id="{EB917469-182A-9544-B909-58C1DAABAC2E}"/>
              </a:ext>
            </a:extLst>
          </p:cNvPr>
          <p:cNvPicPr>
            <a:picLocks noChangeAspect="1"/>
          </p:cNvPicPr>
          <p:nvPr/>
        </p:nvPicPr>
        <p:blipFill>
          <a:blip r:embed="rId3"/>
          <a:stretch>
            <a:fillRect/>
          </a:stretch>
        </p:blipFill>
        <p:spPr>
          <a:xfrm>
            <a:off x="232641" y="2943952"/>
            <a:ext cx="5676405" cy="3276600"/>
          </a:xfrm>
          <a:prstGeom prst="rect">
            <a:avLst/>
          </a:prstGeom>
        </p:spPr>
      </p:pic>
      <p:sp>
        <p:nvSpPr>
          <p:cNvPr id="7" name="CuadroTexto 6">
            <a:extLst>
              <a:ext uri="{FF2B5EF4-FFF2-40B4-BE49-F238E27FC236}">
                <a16:creationId xmlns:a16="http://schemas.microsoft.com/office/drawing/2014/main" id="{C3FB6A95-DB21-C940-8BAB-5CBA61EF24C0}"/>
              </a:ext>
            </a:extLst>
          </p:cNvPr>
          <p:cNvSpPr txBox="1"/>
          <p:nvPr/>
        </p:nvSpPr>
        <p:spPr>
          <a:xfrm>
            <a:off x="0" y="1893717"/>
            <a:ext cx="2078182" cy="369332"/>
          </a:xfrm>
          <a:prstGeom prst="rect">
            <a:avLst/>
          </a:prstGeom>
          <a:noFill/>
        </p:spPr>
        <p:txBody>
          <a:bodyPr wrap="square" rtlCol="0">
            <a:spAutoFit/>
          </a:bodyPr>
          <a:lstStyle/>
          <a:p>
            <a:r>
              <a:rPr lang="es-DO" dirty="0">
                <a:solidFill>
                  <a:schemeClr val="bg1">
                    <a:lumMod val="95000"/>
                  </a:schemeClr>
                </a:solidFill>
              </a:rPr>
              <a:t>Metodología:</a:t>
            </a:r>
          </a:p>
        </p:txBody>
      </p:sp>
      <p:pic>
        <p:nvPicPr>
          <p:cNvPr id="9" name="Imagen 8">
            <a:extLst>
              <a:ext uri="{FF2B5EF4-FFF2-40B4-BE49-F238E27FC236}">
                <a16:creationId xmlns:a16="http://schemas.microsoft.com/office/drawing/2014/main" id="{4AEC6261-91D8-604E-8D08-A5500D919AB2}"/>
              </a:ext>
            </a:extLst>
          </p:cNvPr>
          <p:cNvPicPr>
            <a:picLocks noChangeAspect="1"/>
          </p:cNvPicPr>
          <p:nvPr/>
        </p:nvPicPr>
        <p:blipFill>
          <a:blip r:embed="rId4"/>
          <a:stretch>
            <a:fillRect/>
          </a:stretch>
        </p:blipFill>
        <p:spPr>
          <a:xfrm>
            <a:off x="6096000" y="2943952"/>
            <a:ext cx="5863359" cy="3302000"/>
          </a:xfrm>
          <a:prstGeom prst="rect">
            <a:avLst/>
          </a:prstGeom>
        </p:spPr>
      </p:pic>
      <p:sp>
        <p:nvSpPr>
          <p:cNvPr id="10" name="CuadroTexto 9">
            <a:extLst>
              <a:ext uri="{FF2B5EF4-FFF2-40B4-BE49-F238E27FC236}">
                <a16:creationId xmlns:a16="http://schemas.microsoft.com/office/drawing/2014/main" id="{97187FF1-AB31-3A46-B3E9-48B947B1513C}"/>
              </a:ext>
            </a:extLst>
          </p:cNvPr>
          <p:cNvSpPr txBox="1"/>
          <p:nvPr/>
        </p:nvSpPr>
        <p:spPr>
          <a:xfrm>
            <a:off x="1751526" y="1000272"/>
            <a:ext cx="5985485" cy="707886"/>
          </a:xfrm>
          <a:prstGeom prst="rect">
            <a:avLst/>
          </a:prstGeom>
          <a:noFill/>
        </p:spPr>
        <p:txBody>
          <a:bodyPr wrap="none" rtlCol="0">
            <a:spAutoFit/>
          </a:bodyPr>
          <a:lstStyle/>
          <a:p>
            <a:pPr algn="ctr"/>
            <a:r>
              <a:rPr lang="es-DO" sz="2000" dirty="0">
                <a:solidFill>
                  <a:schemeClr val="bg1"/>
                </a:solidFill>
              </a:rPr>
              <a:t>Distribución de la Población Estudiantil por facultad, </a:t>
            </a:r>
          </a:p>
          <a:p>
            <a:pPr algn="ctr"/>
            <a:r>
              <a:rPr lang="es-DO" sz="2000" dirty="0">
                <a:solidFill>
                  <a:schemeClr val="bg1"/>
                </a:solidFill>
              </a:rPr>
              <a:t>de manera Comparada Universo-Muestra</a:t>
            </a:r>
          </a:p>
        </p:txBody>
      </p:sp>
    </p:spTree>
    <p:extLst>
      <p:ext uri="{BB962C8B-B14F-4D97-AF65-F5344CB8AC3E}">
        <p14:creationId xmlns:p14="http://schemas.microsoft.com/office/powerpoint/2010/main" val="3250468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461928"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90975" y="37380"/>
            <a:ext cx="2301025" cy="2246075"/>
          </a:xfrm>
          <a:prstGeom prst="rect">
            <a:avLst/>
          </a:prstGeom>
        </p:spPr>
      </p:pic>
      <p:sp>
        <p:nvSpPr>
          <p:cNvPr id="7" name="CuadroTexto 6">
            <a:extLst>
              <a:ext uri="{FF2B5EF4-FFF2-40B4-BE49-F238E27FC236}">
                <a16:creationId xmlns:a16="http://schemas.microsoft.com/office/drawing/2014/main" id="{C3FB6A95-DB21-C940-8BAB-5CBA61EF24C0}"/>
              </a:ext>
            </a:extLst>
          </p:cNvPr>
          <p:cNvSpPr txBox="1"/>
          <p:nvPr/>
        </p:nvSpPr>
        <p:spPr>
          <a:xfrm>
            <a:off x="0" y="1914123"/>
            <a:ext cx="2078182" cy="369332"/>
          </a:xfrm>
          <a:prstGeom prst="rect">
            <a:avLst/>
          </a:prstGeom>
          <a:noFill/>
        </p:spPr>
        <p:txBody>
          <a:bodyPr wrap="square" rtlCol="0">
            <a:spAutoFit/>
          </a:bodyPr>
          <a:lstStyle/>
          <a:p>
            <a:r>
              <a:rPr lang="es-DO" dirty="0">
                <a:solidFill>
                  <a:schemeClr val="bg1">
                    <a:lumMod val="95000"/>
                  </a:schemeClr>
                </a:solidFill>
              </a:rPr>
              <a:t>Metodología:</a:t>
            </a:r>
          </a:p>
        </p:txBody>
      </p:sp>
      <p:pic>
        <p:nvPicPr>
          <p:cNvPr id="5" name="Imagen 4">
            <a:extLst>
              <a:ext uri="{FF2B5EF4-FFF2-40B4-BE49-F238E27FC236}">
                <a16:creationId xmlns:a16="http://schemas.microsoft.com/office/drawing/2014/main" id="{C153028A-0125-824E-827E-5CBCC5A90D1A}"/>
              </a:ext>
            </a:extLst>
          </p:cNvPr>
          <p:cNvPicPr>
            <a:picLocks noChangeAspect="1"/>
          </p:cNvPicPr>
          <p:nvPr/>
        </p:nvPicPr>
        <p:blipFill>
          <a:blip r:embed="rId3"/>
          <a:stretch>
            <a:fillRect/>
          </a:stretch>
        </p:blipFill>
        <p:spPr>
          <a:xfrm>
            <a:off x="1521898" y="2519697"/>
            <a:ext cx="9152611" cy="4164438"/>
          </a:xfrm>
          <a:prstGeom prst="rect">
            <a:avLst/>
          </a:prstGeom>
        </p:spPr>
      </p:pic>
      <p:sp>
        <p:nvSpPr>
          <p:cNvPr id="10" name="CuadroTexto 9">
            <a:extLst>
              <a:ext uri="{FF2B5EF4-FFF2-40B4-BE49-F238E27FC236}">
                <a16:creationId xmlns:a16="http://schemas.microsoft.com/office/drawing/2014/main" id="{DC0F11E9-CF9D-704D-8DEB-E955C64F0487}"/>
              </a:ext>
            </a:extLst>
          </p:cNvPr>
          <p:cNvSpPr txBox="1"/>
          <p:nvPr/>
        </p:nvSpPr>
        <p:spPr>
          <a:xfrm>
            <a:off x="0" y="1093253"/>
            <a:ext cx="9833718" cy="400110"/>
          </a:xfrm>
          <a:prstGeom prst="rect">
            <a:avLst/>
          </a:prstGeom>
          <a:noFill/>
        </p:spPr>
        <p:txBody>
          <a:bodyPr wrap="none" rtlCol="0">
            <a:spAutoFit/>
          </a:bodyPr>
          <a:lstStyle/>
          <a:p>
            <a:r>
              <a:rPr lang="es-DO" sz="2000" dirty="0">
                <a:solidFill>
                  <a:schemeClr val="bg1"/>
                </a:solidFill>
              </a:rPr>
              <a:t>Gráfico Distribución de la Población Estudiantil de manera Comparada Universo-Muestra</a:t>
            </a:r>
          </a:p>
        </p:txBody>
      </p:sp>
    </p:spTree>
    <p:extLst>
      <p:ext uri="{BB962C8B-B14F-4D97-AF65-F5344CB8AC3E}">
        <p14:creationId xmlns:p14="http://schemas.microsoft.com/office/powerpoint/2010/main" val="2033142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3FB6A95-DB21-C940-8BAB-5CBA61EF24C0}"/>
              </a:ext>
            </a:extLst>
          </p:cNvPr>
          <p:cNvSpPr txBox="1"/>
          <p:nvPr/>
        </p:nvSpPr>
        <p:spPr>
          <a:xfrm>
            <a:off x="0" y="1524385"/>
            <a:ext cx="2078182" cy="369332"/>
          </a:xfrm>
          <a:prstGeom prst="rect">
            <a:avLst/>
          </a:prstGeom>
          <a:noFill/>
        </p:spPr>
        <p:txBody>
          <a:bodyPr wrap="square" rtlCol="0">
            <a:spAutoFit/>
          </a:bodyPr>
          <a:lstStyle/>
          <a:p>
            <a:r>
              <a:rPr lang="es-DO" dirty="0">
                <a:solidFill>
                  <a:schemeClr val="bg1">
                    <a:lumMod val="95000"/>
                  </a:schemeClr>
                </a:solidFill>
              </a:rPr>
              <a:t>Metodología:</a:t>
            </a:r>
          </a:p>
        </p:txBody>
      </p:sp>
      <p:pic>
        <p:nvPicPr>
          <p:cNvPr id="3" name="Imagen 2">
            <a:extLst>
              <a:ext uri="{FF2B5EF4-FFF2-40B4-BE49-F238E27FC236}">
                <a16:creationId xmlns:a16="http://schemas.microsoft.com/office/drawing/2014/main" id="{9EA5388F-D90E-B945-A44E-DD4AB742C5F9}"/>
              </a:ext>
            </a:extLst>
          </p:cNvPr>
          <p:cNvPicPr>
            <a:picLocks noChangeAspect="1"/>
          </p:cNvPicPr>
          <p:nvPr/>
        </p:nvPicPr>
        <p:blipFill>
          <a:blip r:embed="rId2"/>
          <a:stretch>
            <a:fillRect/>
          </a:stretch>
        </p:blipFill>
        <p:spPr>
          <a:xfrm>
            <a:off x="0" y="886215"/>
            <a:ext cx="4610637" cy="5971785"/>
          </a:xfrm>
          <a:prstGeom prst="rect">
            <a:avLst/>
          </a:prstGeom>
        </p:spPr>
      </p:pic>
      <p:pic>
        <p:nvPicPr>
          <p:cNvPr id="5" name="Imagen 4">
            <a:extLst>
              <a:ext uri="{FF2B5EF4-FFF2-40B4-BE49-F238E27FC236}">
                <a16:creationId xmlns:a16="http://schemas.microsoft.com/office/drawing/2014/main" id="{181DDDA0-B9EA-2A4C-BE89-0A73088A1538}"/>
              </a:ext>
            </a:extLst>
          </p:cNvPr>
          <p:cNvPicPr>
            <a:picLocks noChangeAspect="1"/>
          </p:cNvPicPr>
          <p:nvPr/>
        </p:nvPicPr>
        <p:blipFill>
          <a:blip r:embed="rId3"/>
          <a:stretch>
            <a:fillRect/>
          </a:stretch>
        </p:blipFill>
        <p:spPr>
          <a:xfrm>
            <a:off x="7031865" y="801192"/>
            <a:ext cx="5160135" cy="6056808"/>
          </a:xfrm>
          <a:prstGeom prst="rect">
            <a:avLst/>
          </a:prstGeom>
        </p:spPr>
      </p:pic>
      <p:sp>
        <p:nvSpPr>
          <p:cNvPr id="10" name="CuadroTexto 9">
            <a:extLst>
              <a:ext uri="{FF2B5EF4-FFF2-40B4-BE49-F238E27FC236}">
                <a16:creationId xmlns:a16="http://schemas.microsoft.com/office/drawing/2014/main" id="{A6BE3D17-7F8D-6E48-B7D5-E4E77B818FC2}"/>
              </a:ext>
            </a:extLst>
          </p:cNvPr>
          <p:cNvSpPr txBox="1"/>
          <p:nvPr/>
        </p:nvSpPr>
        <p:spPr>
          <a:xfrm>
            <a:off x="1364652" y="167020"/>
            <a:ext cx="10444334" cy="400110"/>
          </a:xfrm>
          <a:prstGeom prst="rect">
            <a:avLst/>
          </a:prstGeom>
          <a:noFill/>
        </p:spPr>
        <p:txBody>
          <a:bodyPr wrap="none" rtlCol="0">
            <a:spAutoFit/>
          </a:bodyPr>
          <a:lstStyle/>
          <a:p>
            <a:r>
              <a:rPr lang="es-DO" sz="2000" dirty="0">
                <a:solidFill>
                  <a:schemeClr val="bg1"/>
                </a:solidFill>
              </a:rPr>
              <a:t>Distribución de la Población Estudiantil por Escuela, de manera Comparada Universo-Muestra</a:t>
            </a:r>
          </a:p>
        </p:txBody>
      </p:sp>
    </p:spTree>
    <p:extLst>
      <p:ext uri="{BB962C8B-B14F-4D97-AF65-F5344CB8AC3E}">
        <p14:creationId xmlns:p14="http://schemas.microsoft.com/office/powerpoint/2010/main" val="2178272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371776"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52338" y="-334"/>
            <a:ext cx="2339662" cy="2283789"/>
          </a:xfrm>
          <a:prstGeom prst="rect">
            <a:avLst/>
          </a:prstGeom>
        </p:spPr>
      </p:pic>
      <p:sp>
        <p:nvSpPr>
          <p:cNvPr id="7" name="CuadroTexto 6">
            <a:extLst>
              <a:ext uri="{FF2B5EF4-FFF2-40B4-BE49-F238E27FC236}">
                <a16:creationId xmlns:a16="http://schemas.microsoft.com/office/drawing/2014/main" id="{C3FB6A95-DB21-C940-8BAB-5CBA61EF24C0}"/>
              </a:ext>
            </a:extLst>
          </p:cNvPr>
          <p:cNvSpPr txBox="1"/>
          <p:nvPr/>
        </p:nvSpPr>
        <p:spPr>
          <a:xfrm>
            <a:off x="0" y="1914123"/>
            <a:ext cx="2078182" cy="369332"/>
          </a:xfrm>
          <a:prstGeom prst="rect">
            <a:avLst/>
          </a:prstGeom>
          <a:noFill/>
        </p:spPr>
        <p:txBody>
          <a:bodyPr wrap="square" rtlCol="0">
            <a:spAutoFit/>
          </a:bodyPr>
          <a:lstStyle/>
          <a:p>
            <a:r>
              <a:rPr lang="es-DO" dirty="0">
                <a:solidFill>
                  <a:schemeClr val="bg1">
                    <a:lumMod val="95000"/>
                  </a:schemeClr>
                </a:solidFill>
              </a:rPr>
              <a:t>Metodología:</a:t>
            </a:r>
          </a:p>
        </p:txBody>
      </p:sp>
      <p:pic>
        <p:nvPicPr>
          <p:cNvPr id="8" name="Imagen 7">
            <a:extLst>
              <a:ext uri="{FF2B5EF4-FFF2-40B4-BE49-F238E27FC236}">
                <a16:creationId xmlns:a16="http://schemas.microsoft.com/office/drawing/2014/main" id="{4A9C2BBC-2127-5648-BACE-40A28787C617}"/>
              </a:ext>
            </a:extLst>
          </p:cNvPr>
          <p:cNvPicPr>
            <a:picLocks noChangeAspect="1"/>
          </p:cNvPicPr>
          <p:nvPr/>
        </p:nvPicPr>
        <p:blipFill>
          <a:blip r:embed="rId3"/>
          <a:stretch>
            <a:fillRect/>
          </a:stretch>
        </p:blipFill>
        <p:spPr>
          <a:xfrm>
            <a:off x="0" y="2283455"/>
            <a:ext cx="12192000" cy="4574545"/>
          </a:xfrm>
          <a:prstGeom prst="rect">
            <a:avLst/>
          </a:prstGeom>
        </p:spPr>
      </p:pic>
      <p:sp>
        <p:nvSpPr>
          <p:cNvPr id="9" name="CuadroTexto 8">
            <a:extLst>
              <a:ext uri="{FF2B5EF4-FFF2-40B4-BE49-F238E27FC236}">
                <a16:creationId xmlns:a16="http://schemas.microsoft.com/office/drawing/2014/main" id="{64D139BF-A988-3D49-80A1-8D8F2C6DFDB5}"/>
              </a:ext>
            </a:extLst>
          </p:cNvPr>
          <p:cNvSpPr txBox="1"/>
          <p:nvPr/>
        </p:nvSpPr>
        <p:spPr>
          <a:xfrm>
            <a:off x="463639" y="1045479"/>
            <a:ext cx="9057095" cy="338554"/>
          </a:xfrm>
          <a:prstGeom prst="rect">
            <a:avLst/>
          </a:prstGeom>
          <a:noFill/>
        </p:spPr>
        <p:txBody>
          <a:bodyPr wrap="none" rtlCol="0">
            <a:spAutoFit/>
          </a:bodyPr>
          <a:lstStyle/>
          <a:p>
            <a:r>
              <a:rPr lang="es-DO" sz="1600" dirty="0">
                <a:solidFill>
                  <a:schemeClr val="bg1"/>
                </a:solidFill>
              </a:rPr>
              <a:t>Gráfico Distribución de la Población Estudiantil por Escuela, de manera Comparada Universo-Muestra</a:t>
            </a:r>
          </a:p>
        </p:txBody>
      </p:sp>
    </p:spTree>
    <p:extLst>
      <p:ext uri="{BB962C8B-B14F-4D97-AF65-F5344CB8AC3E}">
        <p14:creationId xmlns:p14="http://schemas.microsoft.com/office/powerpoint/2010/main" val="104860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11986954"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65217" y="12238"/>
            <a:ext cx="2326783" cy="2271217"/>
          </a:xfrm>
          <a:prstGeom prst="rect">
            <a:avLst/>
          </a:prstGeom>
        </p:spPr>
      </p:pic>
      <p:sp>
        <p:nvSpPr>
          <p:cNvPr id="7" name="CuadroTexto 6">
            <a:extLst>
              <a:ext uri="{FF2B5EF4-FFF2-40B4-BE49-F238E27FC236}">
                <a16:creationId xmlns:a16="http://schemas.microsoft.com/office/drawing/2014/main" id="{C3FB6A95-DB21-C940-8BAB-5CBA61EF24C0}"/>
              </a:ext>
            </a:extLst>
          </p:cNvPr>
          <p:cNvSpPr txBox="1"/>
          <p:nvPr/>
        </p:nvSpPr>
        <p:spPr>
          <a:xfrm>
            <a:off x="0" y="1820599"/>
            <a:ext cx="2078182" cy="369332"/>
          </a:xfrm>
          <a:prstGeom prst="rect">
            <a:avLst/>
          </a:prstGeom>
          <a:noFill/>
        </p:spPr>
        <p:txBody>
          <a:bodyPr wrap="square" rtlCol="0">
            <a:spAutoFit/>
          </a:bodyPr>
          <a:lstStyle/>
          <a:p>
            <a:r>
              <a:rPr lang="es-DO" dirty="0">
                <a:solidFill>
                  <a:schemeClr val="bg1">
                    <a:lumMod val="95000"/>
                  </a:schemeClr>
                </a:solidFill>
              </a:rPr>
              <a:t>Metodología:</a:t>
            </a:r>
          </a:p>
        </p:txBody>
      </p:sp>
      <p:pic>
        <p:nvPicPr>
          <p:cNvPr id="5" name="Imagen 4">
            <a:extLst>
              <a:ext uri="{FF2B5EF4-FFF2-40B4-BE49-F238E27FC236}">
                <a16:creationId xmlns:a16="http://schemas.microsoft.com/office/drawing/2014/main" id="{F40D9DAA-0F83-6D4E-8A9F-F8B9A6DCF2CE}"/>
              </a:ext>
            </a:extLst>
          </p:cNvPr>
          <p:cNvPicPr>
            <a:picLocks noChangeAspect="1"/>
          </p:cNvPicPr>
          <p:nvPr/>
        </p:nvPicPr>
        <p:blipFill>
          <a:blip r:embed="rId3"/>
          <a:stretch>
            <a:fillRect/>
          </a:stretch>
        </p:blipFill>
        <p:spPr>
          <a:xfrm>
            <a:off x="279041" y="2283455"/>
            <a:ext cx="5816959" cy="4574545"/>
          </a:xfrm>
          <a:prstGeom prst="rect">
            <a:avLst/>
          </a:prstGeom>
        </p:spPr>
      </p:pic>
      <p:pic>
        <p:nvPicPr>
          <p:cNvPr id="10" name="Imagen 9">
            <a:extLst>
              <a:ext uri="{FF2B5EF4-FFF2-40B4-BE49-F238E27FC236}">
                <a16:creationId xmlns:a16="http://schemas.microsoft.com/office/drawing/2014/main" id="{1A388096-FC73-2D4F-BA15-911886F5D114}"/>
              </a:ext>
            </a:extLst>
          </p:cNvPr>
          <p:cNvPicPr>
            <a:picLocks noChangeAspect="1"/>
          </p:cNvPicPr>
          <p:nvPr/>
        </p:nvPicPr>
        <p:blipFill>
          <a:blip r:embed="rId4"/>
          <a:stretch>
            <a:fillRect/>
          </a:stretch>
        </p:blipFill>
        <p:spPr>
          <a:xfrm>
            <a:off x="6452586" y="2319669"/>
            <a:ext cx="5460372" cy="4538331"/>
          </a:xfrm>
          <a:prstGeom prst="rect">
            <a:avLst/>
          </a:prstGeom>
        </p:spPr>
      </p:pic>
      <p:sp>
        <p:nvSpPr>
          <p:cNvPr id="11" name="CuadroTexto 10">
            <a:extLst>
              <a:ext uri="{FF2B5EF4-FFF2-40B4-BE49-F238E27FC236}">
                <a16:creationId xmlns:a16="http://schemas.microsoft.com/office/drawing/2014/main" id="{624BD6E7-5669-304F-9D5C-C4C701ED1501}"/>
              </a:ext>
            </a:extLst>
          </p:cNvPr>
          <p:cNvSpPr txBox="1"/>
          <p:nvPr/>
        </p:nvSpPr>
        <p:spPr>
          <a:xfrm>
            <a:off x="395252" y="1048197"/>
            <a:ext cx="9469965" cy="369332"/>
          </a:xfrm>
          <a:prstGeom prst="rect">
            <a:avLst/>
          </a:prstGeom>
          <a:noFill/>
        </p:spPr>
        <p:txBody>
          <a:bodyPr wrap="none" rtlCol="0">
            <a:spAutoFit/>
          </a:bodyPr>
          <a:lstStyle/>
          <a:p>
            <a:r>
              <a:rPr lang="es-DO" dirty="0">
                <a:solidFill>
                  <a:schemeClr val="bg1"/>
                </a:solidFill>
              </a:rPr>
              <a:t>Distribución de la Población Estudiantil por Campus, de manera Comparada Universo-Muestra</a:t>
            </a:r>
          </a:p>
        </p:txBody>
      </p:sp>
    </p:spTree>
    <p:extLst>
      <p:ext uri="{BB962C8B-B14F-4D97-AF65-F5344CB8AC3E}">
        <p14:creationId xmlns:p14="http://schemas.microsoft.com/office/powerpoint/2010/main" val="948188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719505"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10053607" y="24810"/>
            <a:ext cx="2138392" cy="2306266"/>
          </a:xfrm>
          <a:prstGeom prst="rect">
            <a:avLst/>
          </a:prstGeom>
        </p:spPr>
      </p:pic>
      <p:sp>
        <p:nvSpPr>
          <p:cNvPr id="7" name="CuadroTexto 6">
            <a:extLst>
              <a:ext uri="{FF2B5EF4-FFF2-40B4-BE49-F238E27FC236}">
                <a16:creationId xmlns:a16="http://schemas.microsoft.com/office/drawing/2014/main" id="{C3FB6A95-DB21-C940-8BAB-5CBA61EF24C0}"/>
              </a:ext>
            </a:extLst>
          </p:cNvPr>
          <p:cNvSpPr txBox="1"/>
          <p:nvPr/>
        </p:nvSpPr>
        <p:spPr>
          <a:xfrm>
            <a:off x="102523" y="1769290"/>
            <a:ext cx="1614680" cy="369332"/>
          </a:xfrm>
          <a:prstGeom prst="rect">
            <a:avLst/>
          </a:prstGeom>
          <a:noFill/>
        </p:spPr>
        <p:txBody>
          <a:bodyPr wrap="square" rtlCol="0">
            <a:spAutoFit/>
          </a:bodyPr>
          <a:lstStyle/>
          <a:p>
            <a:r>
              <a:rPr lang="es-DO" dirty="0">
                <a:solidFill>
                  <a:schemeClr val="bg1">
                    <a:lumMod val="95000"/>
                  </a:schemeClr>
                </a:solidFill>
              </a:rPr>
              <a:t>Metodología:</a:t>
            </a:r>
          </a:p>
        </p:txBody>
      </p:sp>
      <p:pic>
        <p:nvPicPr>
          <p:cNvPr id="3" name="Imagen 2">
            <a:extLst>
              <a:ext uri="{FF2B5EF4-FFF2-40B4-BE49-F238E27FC236}">
                <a16:creationId xmlns:a16="http://schemas.microsoft.com/office/drawing/2014/main" id="{D994BFC8-D47A-354A-8624-81C9DCA09A88}"/>
              </a:ext>
            </a:extLst>
          </p:cNvPr>
          <p:cNvPicPr>
            <a:picLocks noChangeAspect="1"/>
          </p:cNvPicPr>
          <p:nvPr/>
        </p:nvPicPr>
        <p:blipFill>
          <a:blip r:embed="rId3"/>
          <a:stretch>
            <a:fillRect/>
          </a:stretch>
        </p:blipFill>
        <p:spPr>
          <a:xfrm>
            <a:off x="1814312" y="1953956"/>
            <a:ext cx="8305800" cy="4953000"/>
          </a:xfrm>
          <a:prstGeom prst="rect">
            <a:avLst/>
          </a:prstGeom>
        </p:spPr>
      </p:pic>
      <p:sp>
        <p:nvSpPr>
          <p:cNvPr id="8" name="CuadroTexto 7">
            <a:extLst>
              <a:ext uri="{FF2B5EF4-FFF2-40B4-BE49-F238E27FC236}">
                <a16:creationId xmlns:a16="http://schemas.microsoft.com/office/drawing/2014/main" id="{B6B9854B-A71E-C747-9681-370D3A52B89E}"/>
              </a:ext>
            </a:extLst>
          </p:cNvPr>
          <p:cNvSpPr txBox="1"/>
          <p:nvPr/>
        </p:nvSpPr>
        <p:spPr>
          <a:xfrm>
            <a:off x="395252" y="1048197"/>
            <a:ext cx="9100376" cy="338554"/>
          </a:xfrm>
          <a:prstGeom prst="rect">
            <a:avLst/>
          </a:prstGeom>
          <a:noFill/>
        </p:spPr>
        <p:txBody>
          <a:bodyPr wrap="none" rtlCol="0">
            <a:spAutoFit/>
          </a:bodyPr>
          <a:lstStyle/>
          <a:p>
            <a:r>
              <a:rPr lang="es-DO" sz="1600" dirty="0">
                <a:solidFill>
                  <a:schemeClr val="bg1"/>
                </a:solidFill>
              </a:rPr>
              <a:t>Gráfico Distribución de la Población Estudiantil por Campus, de manera Comparada Universo-Muestra</a:t>
            </a:r>
          </a:p>
        </p:txBody>
      </p:sp>
    </p:spTree>
    <p:extLst>
      <p:ext uri="{BB962C8B-B14F-4D97-AF65-F5344CB8AC3E}">
        <p14:creationId xmlns:p14="http://schemas.microsoft.com/office/powerpoint/2010/main" val="84321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55111"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78096" y="24810"/>
            <a:ext cx="2313904" cy="2258646"/>
          </a:xfrm>
          <a:prstGeom prst="rect">
            <a:avLst/>
          </a:prstGeom>
        </p:spPr>
      </p:pic>
      <p:sp>
        <p:nvSpPr>
          <p:cNvPr id="7" name="CuadroTexto 6">
            <a:extLst>
              <a:ext uri="{FF2B5EF4-FFF2-40B4-BE49-F238E27FC236}">
                <a16:creationId xmlns:a16="http://schemas.microsoft.com/office/drawing/2014/main" id="{C3FB6A95-DB21-C940-8BAB-5CBA61EF24C0}"/>
              </a:ext>
            </a:extLst>
          </p:cNvPr>
          <p:cNvSpPr txBox="1"/>
          <p:nvPr/>
        </p:nvSpPr>
        <p:spPr>
          <a:xfrm>
            <a:off x="0" y="1851676"/>
            <a:ext cx="2078182" cy="369332"/>
          </a:xfrm>
          <a:prstGeom prst="rect">
            <a:avLst/>
          </a:prstGeom>
          <a:noFill/>
        </p:spPr>
        <p:txBody>
          <a:bodyPr wrap="square" rtlCol="0">
            <a:spAutoFit/>
          </a:bodyPr>
          <a:lstStyle/>
          <a:p>
            <a:r>
              <a:rPr lang="es-DO" dirty="0">
                <a:solidFill>
                  <a:schemeClr val="bg1">
                    <a:lumMod val="95000"/>
                  </a:schemeClr>
                </a:solidFill>
              </a:rPr>
              <a:t>Metodología:</a:t>
            </a:r>
          </a:p>
        </p:txBody>
      </p:sp>
      <p:pic>
        <p:nvPicPr>
          <p:cNvPr id="8" name="Imagen 7">
            <a:extLst>
              <a:ext uri="{FF2B5EF4-FFF2-40B4-BE49-F238E27FC236}">
                <a16:creationId xmlns:a16="http://schemas.microsoft.com/office/drawing/2014/main" id="{0FE3A253-7964-FA4E-BC24-9FE551896B0E}"/>
              </a:ext>
            </a:extLst>
          </p:cNvPr>
          <p:cNvPicPr>
            <a:picLocks noChangeAspect="1"/>
          </p:cNvPicPr>
          <p:nvPr/>
        </p:nvPicPr>
        <p:blipFill>
          <a:blip r:embed="rId3"/>
          <a:stretch>
            <a:fillRect/>
          </a:stretch>
        </p:blipFill>
        <p:spPr>
          <a:xfrm>
            <a:off x="241068" y="2283455"/>
            <a:ext cx="5816600" cy="4546600"/>
          </a:xfrm>
          <a:prstGeom prst="rect">
            <a:avLst/>
          </a:prstGeom>
        </p:spPr>
      </p:pic>
      <p:sp>
        <p:nvSpPr>
          <p:cNvPr id="14" name="CuadroTexto 13">
            <a:extLst>
              <a:ext uri="{FF2B5EF4-FFF2-40B4-BE49-F238E27FC236}">
                <a16:creationId xmlns:a16="http://schemas.microsoft.com/office/drawing/2014/main" id="{8C49B45B-4B6C-0C47-9D51-910EB2E6DFA6}"/>
              </a:ext>
            </a:extLst>
          </p:cNvPr>
          <p:cNvSpPr txBox="1"/>
          <p:nvPr/>
        </p:nvSpPr>
        <p:spPr>
          <a:xfrm>
            <a:off x="395252" y="1048197"/>
            <a:ext cx="9155776" cy="369332"/>
          </a:xfrm>
          <a:prstGeom prst="rect">
            <a:avLst/>
          </a:prstGeom>
          <a:noFill/>
        </p:spPr>
        <p:txBody>
          <a:bodyPr wrap="none" rtlCol="0">
            <a:spAutoFit/>
          </a:bodyPr>
          <a:lstStyle/>
          <a:p>
            <a:r>
              <a:rPr lang="es-DO" dirty="0">
                <a:solidFill>
                  <a:schemeClr val="bg1"/>
                </a:solidFill>
              </a:rPr>
              <a:t>Distribución de la Población Estudiantil por Edad, de manera Comparada Universo-Muestra</a:t>
            </a:r>
          </a:p>
        </p:txBody>
      </p:sp>
      <p:graphicFrame>
        <p:nvGraphicFramePr>
          <p:cNvPr id="15" name="Tabla 14">
            <a:extLst>
              <a:ext uri="{FF2B5EF4-FFF2-40B4-BE49-F238E27FC236}">
                <a16:creationId xmlns:a16="http://schemas.microsoft.com/office/drawing/2014/main" id="{D3BC4F2F-7A83-5A4F-92BD-3388B8B5F2BB}"/>
              </a:ext>
            </a:extLst>
          </p:cNvPr>
          <p:cNvGraphicFramePr>
            <a:graphicFrameLocks noGrp="1"/>
          </p:cNvGraphicFramePr>
          <p:nvPr>
            <p:extLst>
              <p:ext uri="{D42A27DB-BD31-4B8C-83A1-F6EECF244321}">
                <p14:modId xmlns:p14="http://schemas.microsoft.com/office/powerpoint/2010/main" val="538571470"/>
              </p:ext>
            </p:extLst>
          </p:nvPr>
        </p:nvGraphicFramePr>
        <p:xfrm>
          <a:off x="6384736" y="2283456"/>
          <a:ext cx="5690996" cy="4586134"/>
        </p:xfrm>
        <a:graphic>
          <a:graphicData uri="http://schemas.openxmlformats.org/drawingml/2006/table">
            <a:tbl>
              <a:tblPr/>
              <a:tblGrid>
                <a:gridCol w="1268812">
                  <a:extLst>
                    <a:ext uri="{9D8B030D-6E8A-4147-A177-3AD203B41FA5}">
                      <a16:colId xmlns:a16="http://schemas.microsoft.com/office/drawing/2014/main" val="3952540953"/>
                    </a:ext>
                  </a:extLst>
                </a:gridCol>
                <a:gridCol w="982707">
                  <a:extLst>
                    <a:ext uri="{9D8B030D-6E8A-4147-A177-3AD203B41FA5}">
                      <a16:colId xmlns:a16="http://schemas.microsoft.com/office/drawing/2014/main" val="3365661116"/>
                    </a:ext>
                  </a:extLst>
                </a:gridCol>
                <a:gridCol w="870753">
                  <a:extLst>
                    <a:ext uri="{9D8B030D-6E8A-4147-A177-3AD203B41FA5}">
                      <a16:colId xmlns:a16="http://schemas.microsoft.com/office/drawing/2014/main" val="2377478277"/>
                    </a:ext>
                  </a:extLst>
                </a:gridCol>
                <a:gridCol w="908071">
                  <a:extLst>
                    <a:ext uri="{9D8B030D-6E8A-4147-A177-3AD203B41FA5}">
                      <a16:colId xmlns:a16="http://schemas.microsoft.com/office/drawing/2014/main" val="932861096"/>
                    </a:ext>
                  </a:extLst>
                </a:gridCol>
                <a:gridCol w="848986">
                  <a:extLst>
                    <a:ext uri="{9D8B030D-6E8A-4147-A177-3AD203B41FA5}">
                      <a16:colId xmlns:a16="http://schemas.microsoft.com/office/drawing/2014/main" val="3036147997"/>
                    </a:ext>
                  </a:extLst>
                </a:gridCol>
                <a:gridCol w="811667">
                  <a:extLst>
                    <a:ext uri="{9D8B030D-6E8A-4147-A177-3AD203B41FA5}">
                      <a16:colId xmlns:a16="http://schemas.microsoft.com/office/drawing/2014/main" val="2345870133"/>
                    </a:ext>
                  </a:extLst>
                </a:gridCol>
              </a:tblGrid>
              <a:tr h="493730">
                <a:tc gridSpan="5">
                  <a:txBody>
                    <a:bodyPr/>
                    <a:lstStyle/>
                    <a:p>
                      <a:pPr algn="ctr" fontAlgn="ctr"/>
                      <a:r>
                        <a:rPr lang="es-DO" sz="1100" b="1" i="0" u="none" strike="noStrike" dirty="0">
                          <a:solidFill>
                            <a:srgbClr val="000000"/>
                          </a:solidFill>
                          <a:effectLst/>
                          <a:latin typeface="Helvetica Neue" panose="02000503000000020004" pitchFamily="2" charset="0"/>
                        </a:rPr>
                        <a:t>Distribución de la población estudiantil UASD según encuesta. Semestre 2019-10</a:t>
                      </a:r>
                    </a:p>
                  </a:txBody>
                  <a:tcPr marL="7467" marR="7467" marT="7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0E886"/>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rowSpan="16">
                  <a:txBody>
                    <a:bodyPr/>
                    <a:lstStyle/>
                    <a:p>
                      <a:pPr algn="ctr" fontAlgn="ctr"/>
                      <a:r>
                        <a:rPr lang="es-DO" sz="1000" b="1" i="0" u="none" strike="noStrike" dirty="0">
                          <a:solidFill>
                            <a:srgbClr val="000000"/>
                          </a:solidFill>
                          <a:effectLst/>
                          <a:latin typeface="Helvetica Neue" panose="02000503000000020004" pitchFamily="2" charset="0"/>
                        </a:rPr>
                        <a:t>Encuesta 2020</a:t>
                      </a:r>
                    </a:p>
                  </a:txBody>
                  <a:tcPr marL="7467" marR="7467" marT="746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3AC"/>
                    </a:solidFill>
                  </a:tcPr>
                </a:tc>
                <a:extLst>
                  <a:ext uri="{0D108BD9-81ED-4DB2-BD59-A6C34878D82A}">
                    <a16:rowId xmlns:a16="http://schemas.microsoft.com/office/drawing/2014/main" val="182647331"/>
                  </a:ext>
                </a:extLst>
              </a:tr>
              <a:tr h="574106">
                <a:tc>
                  <a:txBody>
                    <a:bodyPr/>
                    <a:lstStyle/>
                    <a:p>
                      <a:pPr algn="ctr" fontAlgn="ctr"/>
                      <a:r>
                        <a:rPr lang="es-DO" sz="1300" b="1" i="0" u="none" strike="noStrike">
                          <a:solidFill>
                            <a:srgbClr val="000000"/>
                          </a:solidFill>
                          <a:effectLst/>
                          <a:latin typeface="Helvetica Neue" panose="02000503000000020004" pitchFamily="2" charset="0"/>
                        </a:rPr>
                        <a:t>Edad</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EFAD"/>
                    </a:solidFill>
                  </a:tcPr>
                </a:tc>
                <a:tc>
                  <a:txBody>
                    <a:bodyPr/>
                    <a:lstStyle/>
                    <a:p>
                      <a:pPr algn="ctr" fontAlgn="ctr"/>
                      <a:r>
                        <a:rPr lang="es-DO" sz="800" b="1" i="0" u="none" strike="noStrike">
                          <a:solidFill>
                            <a:srgbClr val="000000"/>
                          </a:solidFill>
                          <a:effectLst/>
                          <a:latin typeface="Helvetica Neue" panose="02000503000000020004" pitchFamily="2" charset="0"/>
                        </a:rPr>
                        <a:t>Frecuencia</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EFAD"/>
                    </a:solidFill>
                  </a:tcPr>
                </a:tc>
                <a:tc>
                  <a:txBody>
                    <a:bodyPr/>
                    <a:lstStyle/>
                    <a:p>
                      <a:pPr algn="ctr" fontAlgn="ctr"/>
                      <a:r>
                        <a:rPr lang="es-DO" sz="800" b="1" i="0" u="none" strike="noStrike">
                          <a:solidFill>
                            <a:srgbClr val="000000"/>
                          </a:solidFill>
                          <a:effectLst/>
                          <a:latin typeface="Helvetica Neue" panose="02000503000000020004" pitchFamily="2" charset="0"/>
                        </a:rPr>
                        <a:t>Porcentaje</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EFAD"/>
                    </a:solidFill>
                  </a:tcPr>
                </a:tc>
                <a:tc>
                  <a:txBody>
                    <a:bodyPr/>
                    <a:lstStyle/>
                    <a:p>
                      <a:pPr algn="ctr" fontAlgn="ctr"/>
                      <a:r>
                        <a:rPr lang="es-DO" sz="800" b="1" i="0" u="none" strike="noStrike">
                          <a:solidFill>
                            <a:srgbClr val="000000"/>
                          </a:solidFill>
                          <a:effectLst/>
                          <a:latin typeface="Helvetica Neue" panose="02000503000000020004" pitchFamily="2" charset="0"/>
                        </a:rPr>
                        <a:t>Porcentaje válido</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EFAD"/>
                    </a:solidFill>
                  </a:tcPr>
                </a:tc>
                <a:tc>
                  <a:txBody>
                    <a:bodyPr/>
                    <a:lstStyle/>
                    <a:p>
                      <a:pPr algn="ctr" fontAlgn="ctr"/>
                      <a:r>
                        <a:rPr lang="es-DO" sz="800" b="1" i="0" u="none" strike="noStrike">
                          <a:solidFill>
                            <a:srgbClr val="000000"/>
                          </a:solidFill>
                          <a:effectLst/>
                          <a:latin typeface="Helvetica Neue" panose="02000503000000020004" pitchFamily="2" charset="0"/>
                        </a:rPr>
                        <a:t>Porcentaje acumulado</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EFAD"/>
                    </a:solidFill>
                  </a:tcPr>
                </a:tc>
                <a:tc vMerge="1">
                  <a:txBody>
                    <a:bodyPr/>
                    <a:lstStyle/>
                    <a:p>
                      <a:endParaRPr lang="es-DO"/>
                    </a:p>
                  </a:txBody>
                  <a:tcPr/>
                </a:tc>
                <a:extLst>
                  <a:ext uri="{0D108BD9-81ED-4DB2-BD59-A6C34878D82A}">
                    <a16:rowId xmlns:a16="http://schemas.microsoft.com/office/drawing/2014/main" val="1746304598"/>
                  </a:ext>
                </a:extLst>
              </a:tr>
              <a:tr h="240820">
                <a:tc>
                  <a:txBody>
                    <a:bodyPr/>
                    <a:lstStyle/>
                    <a:p>
                      <a:pPr algn="l" fontAlgn="ctr"/>
                      <a:r>
                        <a:rPr lang="es-DO" sz="1600" b="0" i="0" u="none" strike="noStrike" dirty="0">
                          <a:solidFill>
                            <a:srgbClr val="000000"/>
                          </a:solidFill>
                          <a:effectLst/>
                          <a:latin typeface="Helvetica Neue" panose="02000503000000020004" pitchFamily="2" charset="0"/>
                        </a:rPr>
                        <a:t>Menos de 14 </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2</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0.0</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0.0</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0.0</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vMerge="1">
                  <a:txBody>
                    <a:bodyPr/>
                    <a:lstStyle/>
                    <a:p>
                      <a:endParaRPr lang="es-DO"/>
                    </a:p>
                  </a:txBody>
                  <a:tcPr/>
                </a:tc>
                <a:extLst>
                  <a:ext uri="{0D108BD9-81ED-4DB2-BD59-A6C34878D82A}">
                    <a16:rowId xmlns:a16="http://schemas.microsoft.com/office/drawing/2014/main" val="1262763046"/>
                  </a:ext>
                </a:extLst>
              </a:tr>
              <a:tr h="240820">
                <a:tc>
                  <a:txBody>
                    <a:bodyPr/>
                    <a:lstStyle/>
                    <a:p>
                      <a:pPr algn="l" fontAlgn="ctr"/>
                      <a:r>
                        <a:rPr lang="es-DO" sz="1600" b="0" i="0" u="none" strike="noStrike">
                          <a:solidFill>
                            <a:srgbClr val="000000"/>
                          </a:solidFill>
                          <a:effectLst/>
                          <a:latin typeface="Helvetica Neue" panose="02000503000000020004" pitchFamily="2" charset="0"/>
                        </a:rPr>
                        <a:t>15-19</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1508</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15.5</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15.5</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15.6</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vMerge="1">
                  <a:txBody>
                    <a:bodyPr/>
                    <a:lstStyle/>
                    <a:p>
                      <a:endParaRPr lang="es-DO"/>
                    </a:p>
                  </a:txBody>
                  <a:tcPr/>
                </a:tc>
                <a:extLst>
                  <a:ext uri="{0D108BD9-81ED-4DB2-BD59-A6C34878D82A}">
                    <a16:rowId xmlns:a16="http://schemas.microsoft.com/office/drawing/2014/main" val="483274288"/>
                  </a:ext>
                </a:extLst>
              </a:tr>
              <a:tr h="240820">
                <a:tc>
                  <a:txBody>
                    <a:bodyPr/>
                    <a:lstStyle/>
                    <a:p>
                      <a:pPr algn="l" fontAlgn="ctr"/>
                      <a:r>
                        <a:rPr lang="es-DO" sz="1600" b="0" i="0" u="none" strike="noStrike">
                          <a:solidFill>
                            <a:srgbClr val="000000"/>
                          </a:solidFill>
                          <a:effectLst/>
                          <a:latin typeface="Helvetica Neue" panose="02000503000000020004" pitchFamily="2" charset="0"/>
                        </a:rPr>
                        <a:t>20-24</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3508</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36.1</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36.1</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51.7</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vMerge="1">
                  <a:txBody>
                    <a:bodyPr/>
                    <a:lstStyle/>
                    <a:p>
                      <a:endParaRPr lang="es-DO"/>
                    </a:p>
                  </a:txBody>
                  <a:tcPr/>
                </a:tc>
                <a:extLst>
                  <a:ext uri="{0D108BD9-81ED-4DB2-BD59-A6C34878D82A}">
                    <a16:rowId xmlns:a16="http://schemas.microsoft.com/office/drawing/2014/main" val="2815633542"/>
                  </a:ext>
                </a:extLst>
              </a:tr>
              <a:tr h="240820">
                <a:tc>
                  <a:txBody>
                    <a:bodyPr/>
                    <a:lstStyle/>
                    <a:p>
                      <a:pPr algn="l" fontAlgn="ctr"/>
                      <a:r>
                        <a:rPr lang="es-DO" sz="1600" b="0" i="0" u="none" strike="noStrike">
                          <a:solidFill>
                            <a:srgbClr val="000000"/>
                          </a:solidFill>
                          <a:effectLst/>
                          <a:latin typeface="Helvetica Neue" panose="02000503000000020004" pitchFamily="2" charset="0"/>
                        </a:rPr>
                        <a:t>25-29</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2300</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23.7</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23.7</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75.4</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vMerge="1">
                  <a:txBody>
                    <a:bodyPr/>
                    <a:lstStyle/>
                    <a:p>
                      <a:endParaRPr lang="es-DO"/>
                    </a:p>
                  </a:txBody>
                  <a:tcPr/>
                </a:tc>
                <a:extLst>
                  <a:ext uri="{0D108BD9-81ED-4DB2-BD59-A6C34878D82A}">
                    <a16:rowId xmlns:a16="http://schemas.microsoft.com/office/drawing/2014/main" val="860813147"/>
                  </a:ext>
                </a:extLst>
              </a:tr>
              <a:tr h="240820">
                <a:tc>
                  <a:txBody>
                    <a:bodyPr/>
                    <a:lstStyle/>
                    <a:p>
                      <a:pPr algn="l" fontAlgn="ctr"/>
                      <a:r>
                        <a:rPr lang="es-DO" sz="1600" b="0" i="0" u="none" strike="noStrike">
                          <a:solidFill>
                            <a:srgbClr val="000000"/>
                          </a:solidFill>
                          <a:effectLst/>
                          <a:latin typeface="Helvetica Neue" panose="02000503000000020004" pitchFamily="2" charset="0"/>
                        </a:rPr>
                        <a:t>30-34</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1178</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12.1</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12.1</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87.5</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vMerge="1">
                  <a:txBody>
                    <a:bodyPr/>
                    <a:lstStyle/>
                    <a:p>
                      <a:endParaRPr lang="es-DO"/>
                    </a:p>
                  </a:txBody>
                  <a:tcPr/>
                </a:tc>
                <a:extLst>
                  <a:ext uri="{0D108BD9-81ED-4DB2-BD59-A6C34878D82A}">
                    <a16:rowId xmlns:a16="http://schemas.microsoft.com/office/drawing/2014/main" val="1975341944"/>
                  </a:ext>
                </a:extLst>
              </a:tr>
              <a:tr h="240820">
                <a:tc>
                  <a:txBody>
                    <a:bodyPr/>
                    <a:lstStyle/>
                    <a:p>
                      <a:pPr algn="l" fontAlgn="ctr"/>
                      <a:r>
                        <a:rPr lang="es-DO" sz="1600" b="0" i="0" u="none" strike="noStrike">
                          <a:solidFill>
                            <a:srgbClr val="000000"/>
                          </a:solidFill>
                          <a:effectLst/>
                          <a:latin typeface="Helvetica Neue" panose="02000503000000020004" pitchFamily="2" charset="0"/>
                        </a:rPr>
                        <a:t>35-39</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683</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7.0</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7.0</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94.6</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vMerge="1">
                  <a:txBody>
                    <a:bodyPr/>
                    <a:lstStyle/>
                    <a:p>
                      <a:endParaRPr lang="es-DO"/>
                    </a:p>
                  </a:txBody>
                  <a:tcPr/>
                </a:tc>
                <a:extLst>
                  <a:ext uri="{0D108BD9-81ED-4DB2-BD59-A6C34878D82A}">
                    <a16:rowId xmlns:a16="http://schemas.microsoft.com/office/drawing/2014/main" val="3694132872"/>
                  </a:ext>
                </a:extLst>
              </a:tr>
              <a:tr h="240820">
                <a:tc>
                  <a:txBody>
                    <a:bodyPr/>
                    <a:lstStyle/>
                    <a:p>
                      <a:pPr algn="l" fontAlgn="ctr"/>
                      <a:r>
                        <a:rPr lang="es-DO" sz="1600" b="0" i="0" u="none" strike="noStrike">
                          <a:solidFill>
                            <a:srgbClr val="000000"/>
                          </a:solidFill>
                          <a:effectLst/>
                          <a:latin typeface="Helvetica Neue" panose="02000503000000020004" pitchFamily="2" charset="0"/>
                        </a:rPr>
                        <a:t>40-44</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321</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3.3</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3.3</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97.9</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vMerge="1">
                  <a:txBody>
                    <a:bodyPr/>
                    <a:lstStyle/>
                    <a:p>
                      <a:endParaRPr lang="es-DO"/>
                    </a:p>
                  </a:txBody>
                  <a:tcPr/>
                </a:tc>
                <a:extLst>
                  <a:ext uri="{0D108BD9-81ED-4DB2-BD59-A6C34878D82A}">
                    <a16:rowId xmlns:a16="http://schemas.microsoft.com/office/drawing/2014/main" val="1138743916"/>
                  </a:ext>
                </a:extLst>
              </a:tr>
              <a:tr h="240820">
                <a:tc>
                  <a:txBody>
                    <a:bodyPr/>
                    <a:lstStyle/>
                    <a:p>
                      <a:pPr algn="l" fontAlgn="ctr"/>
                      <a:r>
                        <a:rPr lang="es-DO" sz="1600" b="0" i="0" u="none" strike="noStrike">
                          <a:solidFill>
                            <a:srgbClr val="000000"/>
                          </a:solidFill>
                          <a:effectLst/>
                          <a:latin typeface="Helvetica Neue" panose="02000503000000020004" pitchFamily="2" charset="0"/>
                        </a:rPr>
                        <a:t>45-49</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120</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1.2</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1.2</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99.1</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vMerge="1">
                  <a:txBody>
                    <a:bodyPr/>
                    <a:lstStyle/>
                    <a:p>
                      <a:endParaRPr lang="es-DO"/>
                    </a:p>
                  </a:txBody>
                  <a:tcPr/>
                </a:tc>
                <a:extLst>
                  <a:ext uri="{0D108BD9-81ED-4DB2-BD59-A6C34878D82A}">
                    <a16:rowId xmlns:a16="http://schemas.microsoft.com/office/drawing/2014/main" val="453481634"/>
                  </a:ext>
                </a:extLst>
              </a:tr>
              <a:tr h="240820">
                <a:tc>
                  <a:txBody>
                    <a:bodyPr/>
                    <a:lstStyle/>
                    <a:p>
                      <a:pPr algn="l" fontAlgn="ctr"/>
                      <a:r>
                        <a:rPr lang="es-DO" sz="1600" b="0" i="0" u="none" strike="noStrike">
                          <a:solidFill>
                            <a:srgbClr val="000000"/>
                          </a:solidFill>
                          <a:effectLst/>
                          <a:latin typeface="Helvetica Neue" panose="02000503000000020004" pitchFamily="2" charset="0"/>
                        </a:rPr>
                        <a:t>50-54</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61</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0.6</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0.6</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99.7</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vMerge="1">
                  <a:txBody>
                    <a:bodyPr/>
                    <a:lstStyle/>
                    <a:p>
                      <a:endParaRPr lang="es-DO"/>
                    </a:p>
                  </a:txBody>
                  <a:tcPr/>
                </a:tc>
                <a:extLst>
                  <a:ext uri="{0D108BD9-81ED-4DB2-BD59-A6C34878D82A}">
                    <a16:rowId xmlns:a16="http://schemas.microsoft.com/office/drawing/2014/main" val="2906960668"/>
                  </a:ext>
                </a:extLst>
              </a:tr>
              <a:tr h="240820">
                <a:tc>
                  <a:txBody>
                    <a:bodyPr/>
                    <a:lstStyle/>
                    <a:p>
                      <a:pPr algn="l" fontAlgn="ctr"/>
                      <a:r>
                        <a:rPr lang="es-DO" sz="1600" b="0" i="0" u="none" strike="noStrike">
                          <a:solidFill>
                            <a:srgbClr val="000000"/>
                          </a:solidFill>
                          <a:effectLst/>
                          <a:latin typeface="Helvetica Neue" panose="02000503000000020004" pitchFamily="2" charset="0"/>
                        </a:rPr>
                        <a:t>55-59</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19</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0.2</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0.2</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99.9</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vMerge="1">
                  <a:txBody>
                    <a:bodyPr/>
                    <a:lstStyle/>
                    <a:p>
                      <a:endParaRPr lang="es-DO"/>
                    </a:p>
                  </a:txBody>
                  <a:tcPr/>
                </a:tc>
                <a:extLst>
                  <a:ext uri="{0D108BD9-81ED-4DB2-BD59-A6C34878D82A}">
                    <a16:rowId xmlns:a16="http://schemas.microsoft.com/office/drawing/2014/main" val="1390447523"/>
                  </a:ext>
                </a:extLst>
              </a:tr>
              <a:tr h="240820">
                <a:tc>
                  <a:txBody>
                    <a:bodyPr/>
                    <a:lstStyle/>
                    <a:p>
                      <a:pPr algn="l" fontAlgn="ctr"/>
                      <a:r>
                        <a:rPr lang="es-DO" sz="1600" b="0" i="0" u="none" strike="noStrike">
                          <a:solidFill>
                            <a:srgbClr val="000000"/>
                          </a:solidFill>
                          <a:effectLst/>
                          <a:latin typeface="Helvetica Neue" panose="02000503000000020004" pitchFamily="2" charset="0"/>
                        </a:rPr>
                        <a:t>60-64</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6</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0.1</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0.1</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100.0</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vMerge="1">
                  <a:txBody>
                    <a:bodyPr/>
                    <a:lstStyle/>
                    <a:p>
                      <a:endParaRPr lang="es-DO"/>
                    </a:p>
                  </a:txBody>
                  <a:tcPr/>
                </a:tc>
                <a:extLst>
                  <a:ext uri="{0D108BD9-81ED-4DB2-BD59-A6C34878D82A}">
                    <a16:rowId xmlns:a16="http://schemas.microsoft.com/office/drawing/2014/main" val="53133929"/>
                  </a:ext>
                </a:extLst>
              </a:tr>
              <a:tr h="240820">
                <a:tc>
                  <a:txBody>
                    <a:bodyPr/>
                    <a:lstStyle/>
                    <a:p>
                      <a:pPr algn="l" fontAlgn="ctr"/>
                      <a:r>
                        <a:rPr lang="es-DO" sz="1600" b="0" i="0" u="none" strike="noStrike">
                          <a:solidFill>
                            <a:srgbClr val="000000"/>
                          </a:solidFill>
                          <a:effectLst/>
                          <a:latin typeface="Helvetica Neue" panose="02000503000000020004" pitchFamily="2" charset="0"/>
                        </a:rPr>
                        <a:t>65-69</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1</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0.0</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0.0</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100.0</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8D6"/>
                    </a:solidFill>
                  </a:tcPr>
                </a:tc>
                <a:tc vMerge="1">
                  <a:txBody>
                    <a:bodyPr/>
                    <a:lstStyle/>
                    <a:p>
                      <a:endParaRPr lang="es-DO"/>
                    </a:p>
                  </a:txBody>
                  <a:tcPr/>
                </a:tc>
                <a:extLst>
                  <a:ext uri="{0D108BD9-81ED-4DB2-BD59-A6C34878D82A}">
                    <a16:rowId xmlns:a16="http://schemas.microsoft.com/office/drawing/2014/main" val="308436514"/>
                  </a:ext>
                </a:extLst>
              </a:tr>
              <a:tr h="240820">
                <a:tc>
                  <a:txBody>
                    <a:bodyPr/>
                    <a:lstStyle/>
                    <a:p>
                      <a:pPr algn="l" fontAlgn="ctr"/>
                      <a:r>
                        <a:rPr lang="es-DO" sz="1600" b="0" i="0" u="none" strike="noStrike">
                          <a:solidFill>
                            <a:srgbClr val="000000"/>
                          </a:solidFill>
                          <a:effectLst/>
                          <a:latin typeface="Helvetica Neue" panose="02000503000000020004" pitchFamily="2" charset="0"/>
                        </a:rPr>
                        <a:t>69 y más</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1</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0.0</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a:solidFill>
                            <a:srgbClr val="000000"/>
                          </a:solidFill>
                          <a:effectLst/>
                          <a:latin typeface="Helvetica Neue" panose="02000503000000020004" pitchFamily="2" charset="0"/>
                        </a:rPr>
                        <a:t>0.0</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8D6"/>
                    </a:solidFill>
                  </a:tcPr>
                </a:tc>
                <a:tc>
                  <a:txBody>
                    <a:bodyPr/>
                    <a:lstStyle/>
                    <a:p>
                      <a:pPr algn="r" fontAlgn="ctr"/>
                      <a:r>
                        <a:rPr lang="es-DO" sz="1600" b="0" i="0" u="none" strike="noStrike" dirty="0">
                          <a:solidFill>
                            <a:srgbClr val="000000"/>
                          </a:solidFill>
                          <a:effectLst/>
                          <a:latin typeface="Helvetica Neue" panose="02000503000000020004" pitchFamily="2" charset="0"/>
                        </a:rPr>
                        <a:t>100.0</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8D6"/>
                    </a:solidFill>
                  </a:tcPr>
                </a:tc>
                <a:tc vMerge="1">
                  <a:txBody>
                    <a:bodyPr/>
                    <a:lstStyle/>
                    <a:p>
                      <a:endParaRPr lang="es-DO"/>
                    </a:p>
                  </a:txBody>
                  <a:tcPr/>
                </a:tc>
                <a:extLst>
                  <a:ext uri="{0D108BD9-81ED-4DB2-BD59-A6C34878D82A}">
                    <a16:rowId xmlns:a16="http://schemas.microsoft.com/office/drawing/2014/main" val="1387269219"/>
                  </a:ext>
                </a:extLst>
              </a:tr>
              <a:tr h="240820">
                <a:tc>
                  <a:txBody>
                    <a:bodyPr/>
                    <a:lstStyle/>
                    <a:p>
                      <a:pPr algn="l" fontAlgn="ctr"/>
                      <a:r>
                        <a:rPr lang="es-DO" sz="1600" b="1" i="0" u="none" strike="noStrike">
                          <a:solidFill>
                            <a:srgbClr val="000000"/>
                          </a:solidFill>
                          <a:effectLst/>
                          <a:latin typeface="Helvetica Neue" panose="02000503000000020004" pitchFamily="2" charset="0"/>
                        </a:rPr>
                        <a:t>Total</a:t>
                      </a:r>
                    </a:p>
                  </a:txBody>
                  <a:tcPr marL="7467" marR="7467" marT="74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ctr"/>
                      <a:r>
                        <a:rPr lang="es-DO" sz="1600" b="1" i="0" u="none" strike="noStrike">
                          <a:solidFill>
                            <a:srgbClr val="000000"/>
                          </a:solidFill>
                          <a:effectLst/>
                          <a:latin typeface="Helvetica Neue" panose="02000503000000020004" pitchFamily="2" charset="0"/>
                        </a:rPr>
                        <a:t>9708</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ctr"/>
                      <a:r>
                        <a:rPr lang="es-DO" sz="1600" b="1" i="0" u="none" strike="noStrike">
                          <a:solidFill>
                            <a:srgbClr val="000000"/>
                          </a:solidFill>
                          <a:effectLst/>
                          <a:latin typeface="Helvetica Neue" panose="02000503000000020004" pitchFamily="2" charset="0"/>
                        </a:rPr>
                        <a:t>100.0</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ctr"/>
                      <a:r>
                        <a:rPr lang="es-DO" sz="1600" b="1" i="0" u="none" strike="noStrike">
                          <a:solidFill>
                            <a:srgbClr val="000000"/>
                          </a:solidFill>
                          <a:effectLst/>
                          <a:latin typeface="Helvetica Neue" panose="02000503000000020004" pitchFamily="2" charset="0"/>
                        </a:rPr>
                        <a:t>100.0</a:t>
                      </a:r>
                    </a:p>
                  </a:txBody>
                  <a:tcPr marL="7467" marR="7467" marT="7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ctr"/>
                      <a:r>
                        <a:rPr lang="es-DO" sz="1600" b="0" i="0" u="none" strike="noStrike" dirty="0">
                          <a:solidFill>
                            <a:srgbClr val="000000"/>
                          </a:solidFill>
                          <a:effectLst/>
                          <a:latin typeface="Helvetica Neue" panose="02000503000000020004" pitchFamily="2" charset="0"/>
                        </a:rPr>
                        <a:t> </a:t>
                      </a:r>
                    </a:p>
                  </a:txBody>
                  <a:tcPr marL="7467" marR="7467" marT="74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DO"/>
                    </a:p>
                  </a:txBody>
                  <a:tcPr/>
                </a:tc>
                <a:extLst>
                  <a:ext uri="{0D108BD9-81ED-4DB2-BD59-A6C34878D82A}">
                    <a16:rowId xmlns:a16="http://schemas.microsoft.com/office/drawing/2014/main" val="3350118396"/>
                  </a:ext>
                </a:extLst>
              </a:tr>
            </a:tbl>
          </a:graphicData>
        </a:graphic>
      </p:graphicFrame>
    </p:spTree>
    <p:extLst>
      <p:ext uri="{BB962C8B-B14F-4D97-AF65-F5344CB8AC3E}">
        <p14:creationId xmlns:p14="http://schemas.microsoft.com/office/powerpoint/2010/main" val="3372359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771021"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61354" y="8468"/>
            <a:ext cx="2330646" cy="2274988"/>
          </a:xfrm>
          <a:prstGeom prst="rect">
            <a:avLst/>
          </a:prstGeom>
        </p:spPr>
      </p:pic>
      <p:sp>
        <p:nvSpPr>
          <p:cNvPr id="7" name="CuadroTexto 6">
            <a:extLst>
              <a:ext uri="{FF2B5EF4-FFF2-40B4-BE49-F238E27FC236}">
                <a16:creationId xmlns:a16="http://schemas.microsoft.com/office/drawing/2014/main" id="{C3FB6A95-DB21-C940-8BAB-5CBA61EF24C0}"/>
              </a:ext>
            </a:extLst>
          </p:cNvPr>
          <p:cNvSpPr txBox="1"/>
          <p:nvPr/>
        </p:nvSpPr>
        <p:spPr>
          <a:xfrm>
            <a:off x="59574" y="1584624"/>
            <a:ext cx="2078182" cy="369332"/>
          </a:xfrm>
          <a:prstGeom prst="rect">
            <a:avLst/>
          </a:prstGeom>
          <a:noFill/>
        </p:spPr>
        <p:txBody>
          <a:bodyPr wrap="square" rtlCol="0">
            <a:spAutoFit/>
          </a:bodyPr>
          <a:lstStyle/>
          <a:p>
            <a:r>
              <a:rPr lang="es-DO" dirty="0">
                <a:solidFill>
                  <a:schemeClr val="bg1">
                    <a:lumMod val="95000"/>
                  </a:schemeClr>
                </a:solidFill>
              </a:rPr>
              <a:t>Metodología:</a:t>
            </a:r>
          </a:p>
        </p:txBody>
      </p:sp>
      <p:pic>
        <p:nvPicPr>
          <p:cNvPr id="10" name="Imagen 9">
            <a:extLst>
              <a:ext uri="{FF2B5EF4-FFF2-40B4-BE49-F238E27FC236}">
                <a16:creationId xmlns:a16="http://schemas.microsoft.com/office/drawing/2014/main" id="{2A47CA3E-8931-9B41-87AE-7CD763407E11}"/>
              </a:ext>
            </a:extLst>
          </p:cNvPr>
          <p:cNvPicPr>
            <a:picLocks noChangeAspect="1"/>
          </p:cNvPicPr>
          <p:nvPr/>
        </p:nvPicPr>
        <p:blipFill>
          <a:blip r:embed="rId3"/>
          <a:stretch>
            <a:fillRect/>
          </a:stretch>
        </p:blipFill>
        <p:spPr>
          <a:xfrm>
            <a:off x="59574" y="2289632"/>
            <a:ext cx="12132426" cy="4471776"/>
          </a:xfrm>
          <a:prstGeom prst="rect">
            <a:avLst/>
          </a:prstGeom>
        </p:spPr>
      </p:pic>
      <p:sp>
        <p:nvSpPr>
          <p:cNvPr id="11" name="CuadroTexto 10">
            <a:extLst>
              <a:ext uri="{FF2B5EF4-FFF2-40B4-BE49-F238E27FC236}">
                <a16:creationId xmlns:a16="http://schemas.microsoft.com/office/drawing/2014/main" id="{113045F3-CBAF-9246-9DCF-2952A2D4FF48}"/>
              </a:ext>
            </a:extLst>
          </p:cNvPr>
          <p:cNvSpPr txBox="1"/>
          <p:nvPr/>
        </p:nvSpPr>
        <p:spPr>
          <a:xfrm>
            <a:off x="0" y="1064282"/>
            <a:ext cx="9861354" cy="369332"/>
          </a:xfrm>
          <a:prstGeom prst="rect">
            <a:avLst/>
          </a:prstGeom>
          <a:noFill/>
        </p:spPr>
        <p:txBody>
          <a:bodyPr wrap="none" rtlCol="0">
            <a:spAutoFit/>
          </a:bodyPr>
          <a:lstStyle/>
          <a:p>
            <a:r>
              <a:rPr lang="es-DO" dirty="0">
                <a:solidFill>
                  <a:schemeClr val="bg1"/>
                </a:solidFill>
              </a:rPr>
              <a:t>Gráfico Distribución de la Población Estudiantil por Edad, de manera Comparada Universo-Muestra</a:t>
            </a:r>
          </a:p>
        </p:txBody>
      </p:sp>
    </p:spTree>
    <p:extLst>
      <p:ext uri="{BB962C8B-B14F-4D97-AF65-F5344CB8AC3E}">
        <p14:creationId xmlns:p14="http://schemas.microsoft.com/office/powerpoint/2010/main" val="1316172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42232"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3" name="Imagen 2">
            <a:extLst>
              <a:ext uri="{FF2B5EF4-FFF2-40B4-BE49-F238E27FC236}">
                <a16:creationId xmlns:a16="http://schemas.microsoft.com/office/drawing/2014/main" id="{80FC21E0-B071-6844-85EF-65CAD7F47C1B}"/>
              </a:ext>
            </a:extLst>
          </p:cNvPr>
          <p:cNvPicPr>
            <a:picLocks noChangeAspect="1"/>
          </p:cNvPicPr>
          <p:nvPr/>
        </p:nvPicPr>
        <p:blipFill>
          <a:blip r:embed="rId2"/>
          <a:stretch>
            <a:fillRect/>
          </a:stretch>
        </p:blipFill>
        <p:spPr>
          <a:xfrm>
            <a:off x="9865217" y="12238"/>
            <a:ext cx="2326783" cy="2271217"/>
          </a:xfrm>
          <a:prstGeom prst="rect">
            <a:avLst/>
          </a:prstGeom>
        </p:spPr>
      </p:pic>
      <p:sp>
        <p:nvSpPr>
          <p:cNvPr id="6" name="CuadroTexto 5">
            <a:extLst>
              <a:ext uri="{FF2B5EF4-FFF2-40B4-BE49-F238E27FC236}">
                <a16:creationId xmlns:a16="http://schemas.microsoft.com/office/drawing/2014/main" id="{55798324-374B-9E43-8F83-69B11E61FC42}"/>
              </a:ext>
            </a:extLst>
          </p:cNvPr>
          <p:cNvSpPr txBox="1"/>
          <p:nvPr/>
        </p:nvSpPr>
        <p:spPr>
          <a:xfrm flipH="1">
            <a:off x="1159381" y="926076"/>
            <a:ext cx="6027216" cy="954107"/>
          </a:xfrm>
          <a:prstGeom prst="rect">
            <a:avLst/>
          </a:prstGeom>
          <a:noFill/>
        </p:spPr>
        <p:txBody>
          <a:bodyPr wrap="square" rtlCol="0">
            <a:spAutoFit/>
          </a:bodyPr>
          <a:lstStyle/>
          <a:p>
            <a:pPr algn="ctr"/>
            <a:r>
              <a:rPr lang="es-DO" sz="2800" dirty="0">
                <a:solidFill>
                  <a:schemeClr val="bg1"/>
                </a:solidFill>
              </a:rPr>
              <a:t>UNA SEMANA DE LUTO PARA LA UASD: UN CONTEXTO NO DESEADO </a:t>
            </a:r>
          </a:p>
        </p:txBody>
      </p:sp>
      <p:pic>
        <p:nvPicPr>
          <p:cNvPr id="7" name="Imagen 6">
            <a:extLst>
              <a:ext uri="{FF2B5EF4-FFF2-40B4-BE49-F238E27FC236}">
                <a16:creationId xmlns:a16="http://schemas.microsoft.com/office/drawing/2014/main" id="{DB9A0ADA-5377-9547-8366-6213F56EA4B4}"/>
              </a:ext>
            </a:extLst>
          </p:cNvPr>
          <p:cNvPicPr>
            <a:picLocks noChangeAspect="1"/>
          </p:cNvPicPr>
          <p:nvPr/>
        </p:nvPicPr>
        <p:blipFill>
          <a:blip r:embed="rId3"/>
          <a:stretch>
            <a:fillRect/>
          </a:stretch>
        </p:blipFill>
        <p:spPr>
          <a:xfrm>
            <a:off x="34550" y="2283455"/>
            <a:ext cx="3205189" cy="3340100"/>
          </a:xfrm>
          <a:prstGeom prst="rect">
            <a:avLst/>
          </a:prstGeom>
        </p:spPr>
      </p:pic>
      <p:pic>
        <p:nvPicPr>
          <p:cNvPr id="8" name="Imagen 7">
            <a:extLst>
              <a:ext uri="{FF2B5EF4-FFF2-40B4-BE49-F238E27FC236}">
                <a16:creationId xmlns:a16="http://schemas.microsoft.com/office/drawing/2014/main" id="{58C74C2F-2FA3-F744-A0D1-D77FE276EF18}"/>
              </a:ext>
            </a:extLst>
          </p:cNvPr>
          <p:cNvPicPr>
            <a:picLocks noChangeAspect="1"/>
          </p:cNvPicPr>
          <p:nvPr/>
        </p:nvPicPr>
        <p:blipFill>
          <a:blip r:embed="rId4"/>
          <a:stretch>
            <a:fillRect/>
          </a:stretch>
        </p:blipFill>
        <p:spPr>
          <a:xfrm>
            <a:off x="3082392" y="2346955"/>
            <a:ext cx="3898900" cy="3276600"/>
          </a:xfrm>
          <a:prstGeom prst="rect">
            <a:avLst/>
          </a:prstGeom>
        </p:spPr>
      </p:pic>
      <p:pic>
        <p:nvPicPr>
          <p:cNvPr id="12" name="Imagen 11">
            <a:extLst>
              <a:ext uri="{FF2B5EF4-FFF2-40B4-BE49-F238E27FC236}">
                <a16:creationId xmlns:a16="http://schemas.microsoft.com/office/drawing/2014/main" id="{FBD66AD4-4854-1F4E-B318-356FBDAED47C}"/>
              </a:ext>
            </a:extLst>
          </p:cNvPr>
          <p:cNvPicPr>
            <a:picLocks noChangeAspect="1"/>
          </p:cNvPicPr>
          <p:nvPr/>
        </p:nvPicPr>
        <p:blipFill>
          <a:blip r:embed="rId5"/>
          <a:stretch>
            <a:fillRect/>
          </a:stretch>
        </p:blipFill>
        <p:spPr>
          <a:xfrm>
            <a:off x="9522744" y="2283455"/>
            <a:ext cx="2634704" cy="3340100"/>
          </a:xfrm>
          <a:prstGeom prst="rect">
            <a:avLst/>
          </a:prstGeom>
        </p:spPr>
      </p:pic>
      <p:pic>
        <p:nvPicPr>
          <p:cNvPr id="13" name="Imagen 12">
            <a:extLst>
              <a:ext uri="{FF2B5EF4-FFF2-40B4-BE49-F238E27FC236}">
                <a16:creationId xmlns:a16="http://schemas.microsoft.com/office/drawing/2014/main" id="{FD215284-21A6-ED48-AF18-B406040ED060}"/>
              </a:ext>
            </a:extLst>
          </p:cNvPr>
          <p:cNvPicPr>
            <a:picLocks noChangeAspect="1"/>
          </p:cNvPicPr>
          <p:nvPr/>
        </p:nvPicPr>
        <p:blipFill>
          <a:blip r:embed="rId6"/>
          <a:stretch>
            <a:fillRect/>
          </a:stretch>
        </p:blipFill>
        <p:spPr>
          <a:xfrm>
            <a:off x="6981291" y="2315205"/>
            <a:ext cx="2497537" cy="3340100"/>
          </a:xfrm>
          <a:prstGeom prst="rect">
            <a:avLst/>
          </a:prstGeom>
        </p:spPr>
      </p:pic>
      <p:sp>
        <p:nvSpPr>
          <p:cNvPr id="14" name="CuadroTexto 13">
            <a:extLst>
              <a:ext uri="{FF2B5EF4-FFF2-40B4-BE49-F238E27FC236}">
                <a16:creationId xmlns:a16="http://schemas.microsoft.com/office/drawing/2014/main" id="{EBE2A48A-5FB7-4A4D-A4FB-6A0F6C188201}"/>
              </a:ext>
            </a:extLst>
          </p:cNvPr>
          <p:cNvSpPr txBox="1"/>
          <p:nvPr/>
        </p:nvSpPr>
        <p:spPr>
          <a:xfrm>
            <a:off x="996287" y="5763417"/>
            <a:ext cx="1700519" cy="369332"/>
          </a:xfrm>
          <a:prstGeom prst="rect">
            <a:avLst/>
          </a:prstGeom>
          <a:noFill/>
        </p:spPr>
        <p:txBody>
          <a:bodyPr wrap="square" rtlCol="0">
            <a:spAutoFit/>
          </a:bodyPr>
          <a:lstStyle/>
          <a:p>
            <a:r>
              <a:rPr lang="es-DO" dirty="0"/>
              <a:t>Luís Féliz</a:t>
            </a:r>
          </a:p>
        </p:txBody>
      </p:sp>
      <p:sp>
        <p:nvSpPr>
          <p:cNvPr id="15" name="CuadroTexto 14">
            <a:extLst>
              <a:ext uri="{FF2B5EF4-FFF2-40B4-BE49-F238E27FC236}">
                <a16:creationId xmlns:a16="http://schemas.microsoft.com/office/drawing/2014/main" id="{46E1F0AD-A06B-114B-B5A2-13F86152BC13}"/>
              </a:ext>
            </a:extLst>
          </p:cNvPr>
          <p:cNvSpPr txBox="1"/>
          <p:nvPr/>
        </p:nvSpPr>
        <p:spPr>
          <a:xfrm>
            <a:off x="3704097" y="5747258"/>
            <a:ext cx="2560996" cy="369332"/>
          </a:xfrm>
          <a:prstGeom prst="rect">
            <a:avLst/>
          </a:prstGeom>
          <a:noFill/>
        </p:spPr>
        <p:txBody>
          <a:bodyPr wrap="square" rtlCol="0">
            <a:spAutoFit/>
          </a:bodyPr>
          <a:lstStyle/>
          <a:p>
            <a:r>
              <a:rPr lang="es-DO" dirty="0"/>
              <a:t>Ivelisse Prats de Pérez</a:t>
            </a:r>
          </a:p>
        </p:txBody>
      </p:sp>
      <p:sp>
        <p:nvSpPr>
          <p:cNvPr id="16" name="CuadroTexto 15">
            <a:extLst>
              <a:ext uri="{FF2B5EF4-FFF2-40B4-BE49-F238E27FC236}">
                <a16:creationId xmlns:a16="http://schemas.microsoft.com/office/drawing/2014/main" id="{93A29EC8-E767-2249-872B-FD82861EA1E7}"/>
              </a:ext>
            </a:extLst>
          </p:cNvPr>
          <p:cNvSpPr txBox="1"/>
          <p:nvPr/>
        </p:nvSpPr>
        <p:spPr>
          <a:xfrm>
            <a:off x="9621991" y="5775955"/>
            <a:ext cx="2467486" cy="369332"/>
          </a:xfrm>
          <a:prstGeom prst="rect">
            <a:avLst/>
          </a:prstGeom>
          <a:noFill/>
        </p:spPr>
        <p:txBody>
          <a:bodyPr wrap="square" rtlCol="0">
            <a:spAutoFit/>
          </a:bodyPr>
          <a:lstStyle/>
          <a:p>
            <a:r>
              <a:rPr lang="es-DO" dirty="0"/>
              <a:t>Edgar Omar Ramírex</a:t>
            </a:r>
          </a:p>
        </p:txBody>
      </p:sp>
      <p:sp>
        <p:nvSpPr>
          <p:cNvPr id="17" name="CuadroTexto 16">
            <a:extLst>
              <a:ext uri="{FF2B5EF4-FFF2-40B4-BE49-F238E27FC236}">
                <a16:creationId xmlns:a16="http://schemas.microsoft.com/office/drawing/2014/main" id="{CC393A49-BE88-504D-BEB7-4073EC619FD1}"/>
              </a:ext>
            </a:extLst>
          </p:cNvPr>
          <p:cNvSpPr txBox="1"/>
          <p:nvPr/>
        </p:nvSpPr>
        <p:spPr>
          <a:xfrm>
            <a:off x="7061985" y="5776296"/>
            <a:ext cx="2336147" cy="369332"/>
          </a:xfrm>
          <a:prstGeom prst="rect">
            <a:avLst/>
          </a:prstGeom>
          <a:noFill/>
        </p:spPr>
        <p:txBody>
          <a:bodyPr wrap="square" rtlCol="0">
            <a:spAutoFit/>
          </a:bodyPr>
          <a:lstStyle/>
          <a:p>
            <a:r>
              <a:rPr lang="es-DO" dirty="0"/>
              <a:t>Simón Bolívar García</a:t>
            </a:r>
          </a:p>
        </p:txBody>
      </p:sp>
    </p:spTree>
    <p:extLst>
      <p:ext uri="{BB962C8B-B14F-4D97-AF65-F5344CB8AC3E}">
        <p14:creationId xmlns:p14="http://schemas.microsoft.com/office/powerpoint/2010/main" val="1580790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912688"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65217" y="12238"/>
            <a:ext cx="2326783" cy="2271217"/>
          </a:xfrm>
          <a:prstGeom prst="rect">
            <a:avLst/>
          </a:prstGeom>
        </p:spPr>
      </p:pic>
      <p:sp>
        <p:nvSpPr>
          <p:cNvPr id="7" name="CuadroTexto 6">
            <a:extLst>
              <a:ext uri="{FF2B5EF4-FFF2-40B4-BE49-F238E27FC236}">
                <a16:creationId xmlns:a16="http://schemas.microsoft.com/office/drawing/2014/main" id="{C3FB6A95-DB21-C940-8BAB-5CBA61EF24C0}"/>
              </a:ext>
            </a:extLst>
          </p:cNvPr>
          <p:cNvSpPr txBox="1"/>
          <p:nvPr/>
        </p:nvSpPr>
        <p:spPr>
          <a:xfrm>
            <a:off x="59574" y="1836801"/>
            <a:ext cx="2078182" cy="369332"/>
          </a:xfrm>
          <a:prstGeom prst="rect">
            <a:avLst/>
          </a:prstGeom>
          <a:noFill/>
        </p:spPr>
        <p:txBody>
          <a:bodyPr wrap="square" rtlCol="0">
            <a:spAutoFit/>
          </a:bodyPr>
          <a:lstStyle/>
          <a:p>
            <a:r>
              <a:rPr lang="es-DO" dirty="0">
                <a:solidFill>
                  <a:schemeClr val="bg1">
                    <a:lumMod val="95000"/>
                  </a:schemeClr>
                </a:solidFill>
              </a:rPr>
              <a:t>Metodología:</a:t>
            </a:r>
          </a:p>
        </p:txBody>
      </p:sp>
      <p:pic>
        <p:nvPicPr>
          <p:cNvPr id="5" name="Imagen 4">
            <a:extLst>
              <a:ext uri="{FF2B5EF4-FFF2-40B4-BE49-F238E27FC236}">
                <a16:creationId xmlns:a16="http://schemas.microsoft.com/office/drawing/2014/main" id="{C39BB80F-0A82-D846-B818-FE77EDFFE292}"/>
              </a:ext>
            </a:extLst>
          </p:cNvPr>
          <p:cNvPicPr>
            <a:picLocks noChangeAspect="1"/>
          </p:cNvPicPr>
          <p:nvPr/>
        </p:nvPicPr>
        <p:blipFill>
          <a:blip r:embed="rId3"/>
          <a:stretch>
            <a:fillRect/>
          </a:stretch>
        </p:blipFill>
        <p:spPr>
          <a:xfrm>
            <a:off x="1725770" y="2453246"/>
            <a:ext cx="8332630" cy="4330700"/>
          </a:xfrm>
          <a:prstGeom prst="rect">
            <a:avLst/>
          </a:prstGeom>
        </p:spPr>
      </p:pic>
      <p:sp>
        <p:nvSpPr>
          <p:cNvPr id="10" name="CuadroTexto 9">
            <a:extLst>
              <a:ext uri="{FF2B5EF4-FFF2-40B4-BE49-F238E27FC236}">
                <a16:creationId xmlns:a16="http://schemas.microsoft.com/office/drawing/2014/main" id="{74539133-E2CB-CA44-A7E2-A5A343EA6DFA}"/>
              </a:ext>
            </a:extLst>
          </p:cNvPr>
          <p:cNvSpPr txBox="1"/>
          <p:nvPr/>
        </p:nvSpPr>
        <p:spPr>
          <a:xfrm>
            <a:off x="395252" y="1048197"/>
            <a:ext cx="9129102" cy="369332"/>
          </a:xfrm>
          <a:prstGeom prst="rect">
            <a:avLst/>
          </a:prstGeom>
          <a:noFill/>
        </p:spPr>
        <p:txBody>
          <a:bodyPr wrap="none" rtlCol="0">
            <a:spAutoFit/>
          </a:bodyPr>
          <a:lstStyle/>
          <a:p>
            <a:r>
              <a:rPr lang="es-DO" dirty="0">
                <a:solidFill>
                  <a:schemeClr val="bg1"/>
                </a:solidFill>
              </a:rPr>
              <a:t>Distribución de la Población Estudiantil por Sexo, de manera Comparada Universo-Muestra</a:t>
            </a:r>
          </a:p>
        </p:txBody>
      </p:sp>
    </p:spTree>
    <p:extLst>
      <p:ext uri="{BB962C8B-B14F-4D97-AF65-F5344CB8AC3E}">
        <p14:creationId xmlns:p14="http://schemas.microsoft.com/office/powerpoint/2010/main" val="1321890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706626"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52338" y="-334"/>
            <a:ext cx="2339662" cy="2283789"/>
          </a:xfrm>
          <a:prstGeom prst="rect">
            <a:avLst/>
          </a:prstGeom>
        </p:spPr>
      </p:pic>
      <p:sp>
        <p:nvSpPr>
          <p:cNvPr id="7" name="CuadroTexto 6">
            <a:extLst>
              <a:ext uri="{FF2B5EF4-FFF2-40B4-BE49-F238E27FC236}">
                <a16:creationId xmlns:a16="http://schemas.microsoft.com/office/drawing/2014/main" id="{C3FB6A95-DB21-C940-8BAB-5CBA61EF24C0}"/>
              </a:ext>
            </a:extLst>
          </p:cNvPr>
          <p:cNvSpPr txBox="1"/>
          <p:nvPr/>
        </p:nvSpPr>
        <p:spPr>
          <a:xfrm>
            <a:off x="0" y="1524385"/>
            <a:ext cx="2078182" cy="369332"/>
          </a:xfrm>
          <a:prstGeom prst="rect">
            <a:avLst/>
          </a:prstGeom>
          <a:noFill/>
        </p:spPr>
        <p:txBody>
          <a:bodyPr wrap="square" rtlCol="0">
            <a:spAutoFit/>
          </a:bodyPr>
          <a:lstStyle/>
          <a:p>
            <a:r>
              <a:rPr lang="es-DO" dirty="0">
                <a:solidFill>
                  <a:schemeClr val="bg1">
                    <a:lumMod val="95000"/>
                  </a:schemeClr>
                </a:solidFill>
              </a:rPr>
              <a:t>Metodología:</a:t>
            </a:r>
          </a:p>
        </p:txBody>
      </p:sp>
      <p:pic>
        <p:nvPicPr>
          <p:cNvPr id="3" name="Imagen 2">
            <a:extLst>
              <a:ext uri="{FF2B5EF4-FFF2-40B4-BE49-F238E27FC236}">
                <a16:creationId xmlns:a16="http://schemas.microsoft.com/office/drawing/2014/main" id="{DE32D27A-DDC4-1946-8BF4-6A5776365481}"/>
              </a:ext>
            </a:extLst>
          </p:cNvPr>
          <p:cNvPicPr>
            <a:picLocks noChangeAspect="1"/>
          </p:cNvPicPr>
          <p:nvPr/>
        </p:nvPicPr>
        <p:blipFill>
          <a:blip r:embed="rId3"/>
          <a:stretch>
            <a:fillRect/>
          </a:stretch>
        </p:blipFill>
        <p:spPr>
          <a:xfrm>
            <a:off x="1985408" y="2283455"/>
            <a:ext cx="8298336" cy="4574545"/>
          </a:xfrm>
          <a:prstGeom prst="rect">
            <a:avLst/>
          </a:prstGeom>
        </p:spPr>
      </p:pic>
      <p:sp>
        <p:nvSpPr>
          <p:cNvPr id="8" name="CuadroTexto 7">
            <a:extLst>
              <a:ext uri="{FF2B5EF4-FFF2-40B4-BE49-F238E27FC236}">
                <a16:creationId xmlns:a16="http://schemas.microsoft.com/office/drawing/2014/main" id="{703E9D69-E096-134F-8F88-2B2FF258C696}"/>
              </a:ext>
            </a:extLst>
          </p:cNvPr>
          <p:cNvSpPr txBox="1"/>
          <p:nvPr/>
        </p:nvSpPr>
        <p:spPr>
          <a:xfrm>
            <a:off x="0" y="1030090"/>
            <a:ext cx="9834680" cy="369332"/>
          </a:xfrm>
          <a:prstGeom prst="rect">
            <a:avLst/>
          </a:prstGeom>
          <a:noFill/>
        </p:spPr>
        <p:txBody>
          <a:bodyPr wrap="none" rtlCol="0">
            <a:spAutoFit/>
          </a:bodyPr>
          <a:lstStyle/>
          <a:p>
            <a:r>
              <a:rPr lang="es-DO" dirty="0">
                <a:solidFill>
                  <a:schemeClr val="bg1"/>
                </a:solidFill>
              </a:rPr>
              <a:t>Gráfico Distribución de la Población Estudiantil por Sexo, de manera Comparada Universo-Muestra</a:t>
            </a:r>
          </a:p>
        </p:txBody>
      </p:sp>
    </p:spTree>
    <p:extLst>
      <p:ext uri="{BB962C8B-B14F-4D97-AF65-F5344CB8AC3E}">
        <p14:creationId xmlns:p14="http://schemas.microsoft.com/office/powerpoint/2010/main" val="1768725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564959"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52338" y="-334"/>
            <a:ext cx="2339662" cy="2283789"/>
          </a:xfrm>
          <a:prstGeom prst="rect">
            <a:avLst/>
          </a:prstGeom>
        </p:spPr>
      </p:pic>
      <p:sp>
        <p:nvSpPr>
          <p:cNvPr id="7" name="CuadroTexto 6">
            <a:extLst>
              <a:ext uri="{FF2B5EF4-FFF2-40B4-BE49-F238E27FC236}">
                <a16:creationId xmlns:a16="http://schemas.microsoft.com/office/drawing/2014/main" id="{C3FB6A95-DB21-C940-8BAB-5CBA61EF24C0}"/>
              </a:ext>
            </a:extLst>
          </p:cNvPr>
          <p:cNvSpPr txBox="1"/>
          <p:nvPr/>
        </p:nvSpPr>
        <p:spPr>
          <a:xfrm>
            <a:off x="0" y="1849755"/>
            <a:ext cx="2078182" cy="369332"/>
          </a:xfrm>
          <a:prstGeom prst="rect">
            <a:avLst/>
          </a:prstGeom>
          <a:noFill/>
        </p:spPr>
        <p:txBody>
          <a:bodyPr wrap="square" rtlCol="0">
            <a:spAutoFit/>
          </a:bodyPr>
          <a:lstStyle/>
          <a:p>
            <a:r>
              <a:rPr lang="es-DO" dirty="0">
                <a:solidFill>
                  <a:schemeClr val="bg1">
                    <a:lumMod val="95000"/>
                  </a:schemeClr>
                </a:solidFill>
              </a:rPr>
              <a:t>Metodología:</a:t>
            </a:r>
          </a:p>
        </p:txBody>
      </p:sp>
      <p:sp>
        <p:nvSpPr>
          <p:cNvPr id="8" name="CuadroTexto 7">
            <a:extLst>
              <a:ext uri="{FF2B5EF4-FFF2-40B4-BE49-F238E27FC236}">
                <a16:creationId xmlns:a16="http://schemas.microsoft.com/office/drawing/2014/main" id="{7BD5605F-81D5-A744-A709-39B286C5D268}"/>
              </a:ext>
            </a:extLst>
          </p:cNvPr>
          <p:cNvSpPr txBox="1"/>
          <p:nvPr/>
        </p:nvSpPr>
        <p:spPr>
          <a:xfrm>
            <a:off x="0" y="1090685"/>
            <a:ext cx="9952468" cy="369332"/>
          </a:xfrm>
          <a:prstGeom prst="rect">
            <a:avLst/>
          </a:prstGeom>
          <a:noFill/>
        </p:spPr>
        <p:txBody>
          <a:bodyPr wrap="square" rtlCol="0">
            <a:spAutoFit/>
          </a:bodyPr>
          <a:lstStyle/>
          <a:p>
            <a:r>
              <a:rPr lang="es-DO" dirty="0">
                <a:solidFill>
                  <a:schemeClr val="bg1"/>
                </a:solidFill>
              </a:rPr>
              <a:t>Distribución de la Población Estudiantil por Eswtado Civil, de manera Comparada Universo-Muestra</a:t>
            </a:r>
          </a:p>
        </p:txBody>
      </p:sp>
      <p:graphicFrame>
        <p:nvGraphicFramePr>
          <p:cNvPr id="9" name="Tabla 8">
            <a:extLst>
              <a:ext uri="{FF2B5EF4-FFF2-40B4-BE49-F238E27FC236}">
                <a16:creationId xmlns:a16="http://schemas.microsoft.com/office/drawing/2014/main" id="{394F7BF8-5260-F34B-B558-FD9098631D35}"/>
              </a:ext>
            </a:extLst>
          </p:cNvPr>
          <p:cNvGraphicFramePr>
            <a:graphicFrameLocks noGrp="1"/>
          </p:cNvGraphicFramePr>
          <p:nvPr>
            <p:extLst>
              <p:ext uri="{D42A27DB-BD31-4B8C-83A1-F6EECF244321}">
                <p14:modId xmlns:p14="http://schemas.microsoft.com/office/powerpoint/2010/main" val="2272931000"/>
              </p:ext>
            </p:extLst>
          </p:nvPr>
        </p:nvGraphicFramePr>
        <p:xfrm>
          <a:off x="42892" y="2382592"/>
          <a:ext cx="5301841" cy="4475408"/>
        </p:xfrm>
        <a:graphic>
          <a:graphicData uri="http://schemas.openxmlformats.org/drawingml/2006/table">
            <a:tbl>
              <a:tblPr/>
              <a:tblGrid>
                <a:gridCol w="2470113">
                  <a:extLst>
                    <a:ext uri="{9D8B030D-6E8A-4147-A177-3AD203B41FA5}">
                      <a16:colId xmlns:a16="http://schemas.microsoft.com/office/drawing/2014/main" val="3455483858"/>
                    </a:ext>
                  </a:extLst>
                </a:gridCol>
                <a:gridCol w="1093192">
                  <a:extLst>
                    <a:ext uri="{9D8B030D-6E8A-4147-A177-3AD203B41FA5}">
                      <a16:colId xmlns:a16="http://schemas.microsoft.com/office/drawing/2014/main" val="2357447501"/>
                    </a:ext>
                  </a:extLst>
                </a:gridCol>
                <a:gridCol w="1012524">
                  <a:extLst>
                    <a:ext uri="{9D8B030D-6E8A-4147-A177-3AD203B41FA5}">
                      <a16:colId xmlns:a16="http://schemas.microsoft.com/office/drawing/2014/main" val="3464615405"/>
                    </a:ext>
                  </a:extLst>
                </a:gridCol>
                <a:gridCol w="726012">
                  <a:extLst>
                    <a:ext uri="{9D8B030D-6E8A-4147-A177-3AD203B41FA5}">
                      <a16:colId xmlns:a16="http://schemas.microsoft.com/office/drawing/2014/main" val="4121500216"/>
                    </a:ext>
                  </a:extLst>
                </a:gridCol>
              </a:tblGrid>
              <a:tr h="590662">
                <a:tc gridSpan="3">
                  <a:txBody>
                    <a:bodyPr/>
                    <a:lstStyle/>
                    <a:p>
                      <a:pPr algn="ctr" fontAlgn="ctr"/>
                      <a:r>
                        <a:rPr lang="es-DO" sz="1000" b="1" i="0" u="none" strike="noStrike">
                          <a:solidFill>
                            <a:srgbClr val="000000"/>
                          </a:solidFill>
                          <a:effectLst/>
                          <a:latin typeface="Helvetica Neue" panose="02000503000000020004" pitchFamily="2" charset="0"/>
                        </a:rPr>
                        <a:t>CANTIDAD Y % ESTUDIANTES UASD SEGÚN ESTADO CIVIL, ENCUESTA OCTUBRE 2020</a:t>
                      </a:r>
                    </a:p>
                  </a:txBody>
                  <a:tcPr marL="6842" marR="6842" marT="68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BF05"/>
                    </a:solidFill>
                  </a:tcPr>
                </a:tc>
                <a:tc hMerge="1">
                  <a:txBody>
                    <a:bodyPr/>
                    <a:lstStyle/>
                    <a:p>
                      <a:endParaRPr lang="es-DO"/>
                    </a:p>
                  </a:txBody>
                  <a:tcPr/>
                </a:tc>
                <a:tc hMerge="1">
                  <a:txBody>
                    <a:bodyPr/>
                    <a:lstStyle/>
                    <a:p>
                      <a:endParaRPr lang="es-DO"/>
                    </a:p>
                  </a:txBody>
                  <a:tcPr/>
                </a:tc>
                <a:tc rowSpan="7">
                  <a:txBody>
                    <a:bodyPr/>
                    <a:lstStyle/>
                    <a:p>
                      <a:pPr algn="ctr" fontAlgn="ctr"/>
                      <a:r>
                        <a:rPr lang="es-DO" sz="1000" b="1" i="0" u="none" strike="noStrike" dirty="0">
                          <a:solidFill>
                            <a:srgbClr val="000000"/>
                          </a:solidFill>
                          <a:effectLst/>
                          <a:latin typeface="Helvetica Neue" panose="02000503000000020004" pitchFamily="2" charset="0"/>
                        </a:rPr>
                        <a:t>ENCUESTA 2020</a:t>
                      </a:r>
                    </a:p>
                  </a:txBody>
                  <a:tcPr marL="6842" marR="6842" marT="68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3AC"/>
                    </a:solidFill>
                  </a:tcPr>
                </a:tc>
                <a:extLst>
                  <a:ext uri="{0D108BD9-81ED-4DB2-BD59-A6C34878D82A}">
                    <a16:rowId xmlns:a16="http://schemas.microsoft.com/office/drawing/2014/main" val="4116722532"/>
                  </a:ext>
                </a:extLst>
              </a:tr>
              <a:tr h="488431">
                <a:tc>
                  <a:txBody>
                    <a:bodyPr/>
                    <a:lstStyle/>
                    <a:p>
                      <a:pPr algn="ctr" fontAlgn="ctr"/>
                      <a:r>
                        <a:rPr lang="es-DO" sz="900" b="1" i="0" u="none" strike="noStrike">
                          <a:solidFill>
                            <a:srgbClr val="000000"/>
                          </a:solidFill>
                          <a:effectLst/>
                          <a:latin typeface="Helvetica Neue" panose="02000503000000020004" pitchFamily="2" charset="0"/>
                        </a:rPr>
                        <a:t>ESTADO CIVIL</a:t>
                      </a:r>
                    </a:p>
                  </a:txBody>
                  <a:tcPr marL="6842" marR="6842" marT="6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D83"/>
                    </a:solidFill>
                  </a:tcPr>
                </a:tc>
                <a:tc>
                  <a:txBody>
                    <a:bodyPr/>
                    <a:lstStyle/>
                    <a:p>
                      <a:pPr algn="ctr" fontAlgn="ctr"/>
                      <a:r>
                        <a:rPr lang="es-DO" sz="900" b="1" i="0" u="none" strike="noStrike">
                          <a:solidFill>
                            <a:srgbClr val="000000"/>
                          </a:solidFill>
                          <a:effectLst/>
                          <a:latin typeface="Helvetica Neue" panose="02000503000000020004" pitchFamily="2" charset="0"/>
                        </a:rPr>
                        <a:t>CANTIDAD ESTUDIANTES</a:t>
                      </a:r>
                    </a:p>
                  </a:txBody>
                  <a:tcPr marL="6842" marR="6842" marT="6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D83"/>
                    </a:solidFill>
                  </a:tcPr>
                </a:tc>
                <a:tc>
                  <a:txBody>
                    <a:bodyPr/>
                    <a:lstStyle/>
                    <a:p>
                      <a:pPr algn="ctr" fontAlgn="ctr"/>
                      <a:r>
                        <a:rPr lang="es-DO" sz="900" b="1" i="0" u="none" strike="noStrike">
                          <a:solidFill>
                            <a:srgbClr val="000000"/>
                          </a:solidFill>
                          <a:effectLst/>
                          <a:latin typeface="Helvetica Neue" panose="02000503000000020004" pitchFamily="2" charset="0"/>
                        </a:rPr>
                        <a:t>%</a:t>
                      </a:r>
                    </a:p>
                  </a:txBody>
                  <a:tcPr marL="6842" marR="6842" marT="6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D83"/>
                    </a:solidFill>
                  </a:tcPr>
                </a:tc>
                <a:tc vMerge="1">
                  <a:txBody>
                    <a:bodyPr/>
                    <a:lstStyle/>
                    <a:p>
                      <a:endParaRPr lang="es-DO"/>
                    </a:p>
                  </a:txBody>
                  <a:tcPr/>
                </a:tc>
                <a:extLst>
                  <a:ext uri="{0D108BD9-81ED-4DB2-BD59-A6C34878D82A}">
                    <a16:rowId xmlns:a16="http://schemas.microsoft.com/office/drawing/2014/main" val="3915532859"/>
                  </a:ext>
                </a:extLst>
              </a:tr>
              <a:tr h="215820">
                <a:tc>
                  <a:txBody>
                    <a:bodyPr/>
                    <a:lstStyle/>
                    <a:p>
                      <a:pPr algn="l" fontAlgn="t"/>
                      <a:r>
                        <a:rPr lang="es-DO" sz="1000" b="0" i="0" u="none" strike="noStrike">
                          <a:solidFill>
                            <a:srgbClr val="000000"/>
                          </a:solidFill>
                          <a:effectLst/>
                          <a:latin typeface="Helvetica Neue" panose="02000503000000020004" pitchFamily="2" charset="0"/>
                        </a:rPr>
                        <a:t>Soltero</a:t>
                      </a:r>
                    </a:p>
                  </a:txBody>
                  <a:tcPr marL="6842" marR="6842" marT="684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6783</a:t>
                      </a:r>
                    </a:p>
                  </a:txBody>
                  <a:tcPr marL="6842" marR="6842" marT="6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69.9</a:t>
                      </a:r>
                    </a:p>
                  </a:txBody>
                  <a:tcPr marL="6842" marR="6842" marT="684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vMerge="1">
                  <a:txBody>
                    <a:bodyPr/>
                    <a:lstStyle/>
                    <a:p>
                      <a:endParaRPr lang="es-DO"/>
                    </a:p>
                  </a:txBody>
                  <a:tcPr/>
                </a:tc>
                <a:extLst>
                  <a:ext uri="{0D108BD9-81ED-4DB2-BD59-A6C34878D82A}">
                    <a16:rowId xmlns:a16="http://schemas.microsoft.com/office/drawing/2014/main" val="2635175254"/>
                  </a:ext>
                </a:extLst>
              </a:tr>
              <a:tr h="215820">
                <a:tc>
                  <a:txBody>
                    <a:bodyPr/>
                    <a:lstStyle/>
                    <a:p>
                      <a:pPr algn="l" fontAlgn="t"/>
                      <a:r>
                        <a:rPr lang="es-DO" sz="1000" b="0" i="0" u="none" strike="noStrike">
                          <a:solidFill>
                            <a:srgbClr val="000000"/>
                          </a:solidFill>
                          <a:effectLst/>
                          <a:latin typeface="Helvetica Neue" panose="02000503000000020004" pitchFamily="2" charset="0"/>
                        </a:rPr>
                        <a:t>Casado/Unión libre</a:t>
                      </a:r>
                    </a:p>
                  </a:txBody>
                  <a:tcPr marL="6842" marR="6842" marT="684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2808</a:t>
                      </a:r>
                    </a:p>
                  </a:txBody>
                  <a:tcPr marL="6842" marR="6842" marT="6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28.9</a:t>
                      </a:r>
                    </a:p>
                  </a:txBody>
                  <a:tcPr marL="6842" marR="6842" marT="684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vMerge="1">
                  <a:txBody>
                    <a:bodyPr/>
                    <a:lstStyle/>
                    <a:p>
                      <a:endParaRPr lang="es-DO"/>
                    </a:p>
                  </a:txBody>
                  <a:tcPr/>
                </a:tc>
                <a:extLst>
                  <a:ext uri="{0D108BD9-81ED-4DB2-BD59-A6C34878D82A}">
                    <a16:rowId xmlns:a16="http://schemas.microsoft.com/office/drawing/2014/main" val="1815809661"/>
                  </a:ext>
                </a:extLst>
              </a:tr>
              <a:tr h="215820">
                <a:tc>
                  <a:txBody>
                    <a:bodyPr/>
                    <a:lstStyle/>
                    <a:p>
                      <a:pPr algn="l" fontAlgn="t"/>
                      <a:r>
                        <a:rPr lang="es-DO" sz="1000" b="0" i="0" u="none" strike="noStrike">
                          <a:solidFill>
                            <a:srgbClr val="000000"/>
                          </a:solidFill>
                          <a:effectLst/>
                          <a:latin typeface="Helvetica Neue" panose="02000503000000020004" pitchFamily="2" charset="0"/>
                        </a:rPr>
                        <a:t>Separado/Divorciado</a:t>
                      </a:r>
                    </a:p>
                  </a:txBody>
                  <a:tcPr marL="6842" marR="6842" marT="684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92</a:t>
                      </a:r>
                    </a:p>
                  </a:txBody>
                  <a:tcPr marL="6842" marR="6842" marT="6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0.9</a:t>
                      </a:r>
                    </a:p>
                  </a:txBody>
                  <a:tcPr marL="6842" marR="6842" marT="684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vMerge="1">
                  <a:txBody>
                    <a:bodyPr/>
                    <a:lstStyle/>
                    <a:p>
                      <a:endParaRPr lang="es-DO"/>
                    </a:p>
                  </a:txBody>
                  <a:tcPr/>
                </a:tc>
                <a:extLst>
                  <a:ext uri="{0D108BD9-81ED-4DB2-BD59-A6C34878D82A}">
                    <a16:rowId xmlns:a16="http://schemas.microsoft.com/office/drawing/2014/main" val="1223748809"/>
                  </a:ext>
                </a:extLst>
              </a:tr>
              <a:tr h="227178">
                <a:tc>
                  <a:txBody>
                    <a:bodyPr/>
                    <a:lstStyle/>
                    <a:p>
                      <a:pPr algn="l" fontAlgn="t"/>
                      <a:r>
                        <a:rPr lang="es-DO" sz="1000" b="0" i="0" u="none" strike="noStrike">
                          <a:solidFill>
                            <a:srgbClr val="000000"/>
                          </a:solidFill>
                          <a:effectLst/>
                          <a:latin typeface="Helvetica Neue" panose="02000503000000020004" pitchFamily="2" charset="0"/>
                        </a:rPr>
                        <a:t>Viudo</a:t>
                      </a:r>
                    </a:p>
                  </a:txBody>
                  <a:tcPr marL="6842" marR="6842" marT="684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25</a:t>
                      </a:r>
                    </a:p>
                  </a:txBody>
                  <a:tcPr marL="6842" marR="6842" marT="6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0.3</a:t>
                      </a:r>
                    </a:p>
                  </a:txBody>
                  <a:tcPr marL="6842" marR="6842" marT="684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D6"/>
                    </a:solidFill>
                  </a:tcPr>
                </a:tc>
                <a:tc vMerge="1">
                  <a:txBody>
                    <a:bodyPr/>
                    <a:lstStyle/>
                    <a:p>
                      <a:endParaRPr lang="es-DO"/>
                    </a:p>
                  </a:txBody>
                  <a:tcPr/>
                </a:tc>
                <a:extLst>
                  <a:ext uri="{0D108BD9-81ED-4DB2-BD59-A6C34878D82A}">
                    <a16:rowId xmlns:a16="http://schemas.microsoft.com/office/drawing/2014/main" val="3649003637"/>
                  </a:ext>
                </a:extLst>
              </a:tr>
              <a:tr h="227178">
                <a:tc>
                  <a:txBody>
                    <a:bodyPr/>
                    <a:lstStyle/>
                    <a:p>
                      <a:pPr algn="l" fontAlgn="t"/>
                      <a:r>
                        <a:rPr lang="es-DO" sz="1000" b="1" i="0" u="none" strike="noStrike">
                          <a:solidFill>
                            <a:srgbClr val="000000"/>
                          </a:solidFill>
                          <a:effectLst/>
                          <a:latin typeface="Helvetica Neue" panose="02000503000000020004" pitchFamily="2" charset="0"/>
                        </a:rPr>
                        <a:t>Total general</a:t>
                      </a:r>
                    </a:p>
                  </a:txBody>
                  <a:tcPr marL="6842" marR="6842" marT="684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t"/>
                      <a:r>
                        <a:rPr lang="es-DO" sz="1000" b="1" i="0" u="none" strike="noStrike">
                          <a:solidFill>
                            <a:srgbClr val="000000"/>
                          </a:solidFill>
                          <a:effectLst/>
                          <a:latin typeface="Helvetica Neue" panose="02000503000000020004" pitchFamily="2" charset="0"/>
                        </a:rPr>
                        <a:t>9708</a:t>
                      </a:r>
                    </a:p>
                  </a:txBody>
                  <a:tcPr marL="6842" marR="6842" marT="6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t"/>
                      <a:r>
                        <a:rPr lang="es-DO" sz="1000" b="1" i="0" u="none" strike="noStrike">
                          <a:solidFill>
                            <a:srgbClr val="000000"/>
                          </a:solidFill>
                          <a:effectLst/>
                          <a:latin typeface="Helvetica Neue" panose="02000503000000020004" pitchFamily="2" charset="0"/>
                        </a:rPr>
                        <a:t>30.1</a:t>
                      </a:r>
                    </a:p>
                  </a:txBody>
                  <a:tcPr marL="6842" marR="6842" marT="684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vMerge="1">
                  <a:txBody>
                    <a:bodyPr/>
                    <a:lstStyle/>
                    <a:p>
                      <a:endParaRPr lang="es-DO"/>
                    </a:p>
                  </a:txBody>
                  <a:tcPr/>
                </a:tc>
                <a:extLst>
                  <a:ext uri="{0D108BD9-81ED-4DB2-BD59-A6C34878D82A}">
                    <a16:rowId xmlns:a16="http://schemas.microsoft.com/office/drawing/2014/main" val="3261758120"/>
                  </a:ext>
                </a:extLst>
              </a:tr>
              <a:tr h="159024">
                <a:tc>
                  <a:txBody>
                    <a:bodyPr/>
                    <a:lstStyle/>
                    <a:p>
                      <a:pPr algn="l" fontAlgn="t"/>
                      <a:endParaRPr lang="es-DO" sz="700" b="0" i="0" u="none" strike="noStrike">
                        <a:solidFill>
                          <a:srgbClr val="000000"/>
                        </a:solidFill>
                        <a:effectLst/>
                        <a:latin typeface="Helvetica Neue" panose="02000503000000020004" pitchFamily="2" charset="0"/>
                      </a:endParaRPr>
                    </a:p>
                  </a:txBody>
                  <a:tcPr marL="6842" marR="6842" marT="6842"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endParaRPr lang="es-DO" sz="700" b="0" i="0" u="none" strike="noStrike">
                        <a:solidFill>
                          <a:srgbClr val="000000"/>
                        </a:solidFill>
                        <a:effectLst/>
                        <a:latin typeface="Helvetica Neue" panose="02000503000000020004" pitchFamily="2" charset="0"/>
                      </a:endParaRPr>
                    </a:p>
                  </a:txBody>
                  <a:tcPr marL="6842" marR="6842" marT="6842"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endParaRPr lang="es-DO" sz="700" b="0" i="0" u="none" strike="noStrike">
                        <a:solidFill>
                          <a:srgbClr val="000000"/>
                        </a:solidFill>
                        <a:effectLst/>
                        <a:latin typeface="Helvetica Neue" panose="02000503000000020004" pitchFamily="2" charset="0"/>
                      </a:endParaRPr>
                    </a:p>
                  </a:txBody>
                  <a:tcPr marL="6842" marR="6842" marT="6842"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endParaRPr lang="es-DO" sz="700" b="0" i="0" u="none" strike="noStrike">
                        <a:solidFill>
                          <a:srgbClr val="000000"/>
                        </a:solidFill>
                        <a:effectLst/>
                        <a:latin typeface="Helvetica Neue" panose="02000503000000020004" pitchFamily="2" charset="0"/>
                      </a:endParaRPr>
                    </a:p>
                  </a:txBody>
                  <a:tcPr marL="6842" marR="6842" marT="6842"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6682906"/>
                  </a:ext>
                </a:extLst>
              </a:tr>
              <a:tr h="636098">
                <a:tc gridSpan="3">
                  <a:txBody>
                    <a:bodyPr/>
                    <a:lstStyle/>
                    <a:p>
                      <a:pPr algn="ctr" fontAlgn="ctr"/>
                      <a:r>
                        <a:rPr lang="es-DO" sz="1000" b="1" i="0" u="none" strike="noStrike">
                          <a:solidFill>
                            <a:srgbClr val="000000"/>
                          </a:solidFill>
                          <a:effectLst/>
                          <a:latin typeface="Helvetica Neue" panose="02000503000000020004" pitchFamily="2" charset="0"/>
                        </a:rPr>
                        <a:t>CANTIDAD Y % ESTUDIANTES UASD SEGÚN ESTADO CIVIL, SEMESTRE 2019.10</a:t>
                      </a:r>
                    </a:p>
                  </a:txBody>
                  <a:tcPr marL="6842" marR="6842" marT="68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BF05"/>
                    </a:solidFill>
                  </a:tcPr>
                </a:tc>
                <a:tc hMerge="1">
                  <a:txBody>
                    <a:bodyPr/>
                    <a:lstStyle/>
                    <a:p>
                      <a:endParaRPr lang="es-DO"/>
                    </a:p>
                  </a:txBody>
                  <a:tcPr/>
                </a:tc>
                <a:tc hMerge="1">
                  <a:txBody>
                    <a:bodyPr/>
                    <a:lstStyle/>
                    <a:p>
                      <a:endParaRPr lang="es-DO"/>
                    </a:p>
                  </a:txBody>
                  <a:tcPr/>
                </a:tc>
                <a:tc rowSpan="7">
                  <a:txBody>
                    <a:bodyPr/>
                    <a:lstStyle/>
                    <a:p>
                      <a:pPr algn="ctr" fontAlgn="ctr"/>
                      <a:r>
                        <a:rPr lang="es-DO" sz="1000" b="1" i="0" u="none" strike="noStrike" dirty="0">
                          <a:solidFill>
                            <a:srgbClr val="000000"/>
                          </a:solidFill>
                          <a:effectLst/>
                          <a:latin typeface="Helvetica Neue" panose="02000503000000020004" pitchFamily="2" charset="0"/>
                        </a:rPr>
                        <a:t>SEMESTRE 2019-10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F3AC"/>
                    </a:solidFill>
                  </a:tcPr>
                </a:tc>
                <a:extLst>
                  <a:ext uri="{0D108BD9-81ED-4DB2-BD59-A6C34878D82A}">
                    <a16:rowId xmlns:a16="http://schemas.microsoft.com/office/drawing/2014/main" val="607114083"/>
                  </a:ext>
                </a:extLst>
              </a:tr>
              <a:tr h="397561">
                <a:tc>
                  <a:txBody>
                    <a:bodyPr/>
                    <a:lstStyle/>
                    <a:p>
                      <a:pPr algn="ctr" fontAlgn="ctr"/>
                      <a:r>
                        <a:rPr lang="es-DO" sz="900" b="1" i="0" u="none" strike="noStrike">
                          <a:solidFill>
                            <a:srgbClr val="000000"/>
                          </a:solidFill>
                          <a:effectLst/>
                          <a:latin typeface="Helvetica Neue" panose="02000503000000020004" pitchFamily="2" charset="0"/>
                        </a:rPr>
                        <a:t>ESTADO CIVIL</a:t>
                      </a:r>
                    </a:p>
                  </a:txBody>
                  <a:tcPr marL="6842" marR="6842" marT="6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D83"/>
                    </a:solidFill>
                  </a:tcPr>
                </a:tc>
                <a:tc>
                  <a:txBody>
                    <a:bodyPr/>
                    <a:lstStyle/>
                    <a:p>
                      <a:pPr algn="ctr" fontAlgn="ctr"/>
                      <a:r>
                        <a:rPr lang="es-DO" sz="900" b="1" i="0" u="none" strike="noStrike">
                          <a:solidFill>
                            <a:srgbClr val="000000"/>
                          </a:solidFill>
                          <a:effectLst/>
                          <a:latin typeface="Helvetica Neue" panose="02000503000000020004" pitchFamily="2" charset="0"/>
                        </a:rPr>
                        <a:t>CANTIDAD ESTUDIANTES</a:t>
                      </a:r>
                    </a:p>
                  </a:txBody>
                  <a:tcPr marL="6842" marR="6842" marT="6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D83"/>
                    </a:solidFill>
                  </a:tcPr>
                </a:tc>
                <a:tc>
                  <a:txBody>
                    <a:bodyPr/>
                    <a:lstStyle/>
                    <a:p>
                      <a:pPr algn="ctr" fontAlgn="ctr"/>
                      <a:r>
                        <a:rPr lang="es-DO" sz="900" b="1" i="0" u="none" strike="noStrike">
                          <a:solidFill>
                            <a:srgbClr val="000000"/>
                          </a:solidFill>
                          <a:effectLst/>
                          <a:latin typeface="Helvetica Neue" panose="02000503000000020004" pitchFamily="2" charset="0"/>
                        </a:rPr>
                        <a:t>%</a:t>
                      </a:r>
                    </a:p>
                  </a:txBody>
                  <a:tcPr marL="6842" marR="6842" marT="6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D83"/>
                    </a:solidFill>
                  </a:tcPr>
                </a:tc>
                <a:tc vMerge="1">
                  <a:txBody>
                    <a:bodyPr/>
                    <a:lstStyle/>
                    <a:p>
                      <a:endParaRPr lang="es-DO"/>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F3AC"/>
                    </a:solidFill>
                  </a:tcPr>
                </a:tc>
                <a:extLst>
                  <a:ext uri="{0D108BD9-81ED-4DB2-BD59-A6C34878D82A}">
                    <a16:rowId xmlns:a16="http://schemas.microsoft.com/office/drawing/2014/main" val="874821055"/>
                  </a:ext>
                </a:extLst>
              </a:tr>
              <a:tr h="215820">
                <a:tc>
                  <a:txBody>
                    <a:bodyPr/>
                    <a:lstStyle/>
                    <a:p>
                      <a:pPr algn="l" fontAlgn="t"/>
                      <a:r>
                        <a:rPr lang="es-DO" sz="1000" b="0" i="0" u="none" strike="noStrike">
                          <a:solidFill>
                            <a:srgbClr val="000000"/>
                          </a:solidFill>
                          <a:effectLst/>
                          <a:latin typeface="Helvetica Neue" panose="02000503000000020004" pitchFamily="2" charset="0"/>
                        </a:rPr>
                        <a:t>Soltero</a:t>
                      </a:r>
                    </a:p>
                  </a:txBody>
                  <a:tcPr marL="6842" marR="6842" marT="684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181618</a:t>
                      </a:r>
                    </a:p>
                  </a:txBody>
                  <a:tcPr marL="6842" marR="6842" marT="6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92.6</a:t>
                      </a:r>
                    </a:p>
                  </a:txBody>
                  <a:tcPr marL="6842" marR="6842" marT="684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vMerge="1">
                  <a:txBody>
                    <a:bodyPr/>
                    <a:lstStyle/>
                    <a:p>
                      <a:endParaRPr lang="es-DO"/>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F3AC"/>
                    </a:solidFill>
                  </a:tcPr>
                </a:tc>
                <a:extLst>
                  <a:ext uri="{0D108BD9-81ED-4DB2-BD59-A6C34878D82A}">
                    <a16:rowId xmlns:a16="http://schemas.microsoft.com/office/drawing/2014/main" val="680287413"/>
                  </a:ext>
                </a:extLst>
              </a:tr>
              <a:tr h="215820">
                <a:tc>
                  <a:txBody>
                    <a:bodyPr/>
                    <a:lstStyle/>
                    <a:p>
                      <a:pPr algn="l" fontAlgn="t"/>
                      <a:r>
                        <a:rPr lang="es-DO" sz="1000" b="0" i="0" u="none" strike="noStrike">
                          <a:solidFill>
                            <a:srgbClr val="000000"/>
                          </a:solidFill>
                          <a:effectLst/>
                          <a:latin typeface="Helvetica Neue" panose="02000503000000020004" pitchFamily="2" charset="0"/>
                        </a:rPr>
                        <a:t>Casado/Unión Libre</a:t>
                      </a:r>
                    </a:p>
                  </a:txBody>
                  <a:tcPr marL="6842" marR="6842" marT="684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13323</a:t>
                      </a:r>
                    </a:p>
                  </a:txBody>
                  <a:tcPr marL="6842" marR="6842" marT="6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6.8</a:t>
                      </a:r>
                    </a:p>
                  </a:txBody>
                  <a:tcPr marL="6842" marR="6842" marT="684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vMerge="1">
                  <a:txBody>
                    <a:bodyPr/>
                    <a:lstStyle/>
                    <a:p>
                      <a:endParaRPr lang="es-DO"/>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F3AC"/>
                    </a:solidFill>
                  </a:tcPr>
                </a:tc>
                <a:extLst>
                  <a:ext uri="{0D108BD9-81ED-4DB2-BD59-A6C34878D82A}">
                    <a16:rowId xmlns:a16="http://schemas.microsoft.com/office/drawing/2014/main" val="2931348466"/>
                  </a:ext>
                </a:extLst>
              </a:tr>
              <a:tr h="215820">
                <a:tc>
                  <a:txBody>
                    <a:bodyPr/>
                    <a:lstStyle/>
                    <a:p>
                      <a:pPr algn="l" fontAlgn="t"/>
                      <a:r>
                        <a:rPr lang="es-DO" sz="1000" b="0" i="0" u="none" strike="noStrike">
                          <a:solidFill>
                            <a:srgbClr val="000000"/>
                          </a:solidFill>
                          <a:effectLst/>
                          <a:latin typeface="Helvetica Neue" panose="02000503000000020004" pitchFamily="2" charset="0"/>
                        </a:rPr>
                        <a:t>Separado/Divorciado</a:t>
                      </a:r>
                    </a:p>
                  </a:txBody>
                  <a:tcPr marL="6842" marR="6842" marT="684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929</a:t>
                      </a:r>
                    </a:p>
                  </a:txBody>
                  <a:tcPr marL="6842" marR="6842" marT="6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0.5</a:t>
                      </a:r>
                    </a:p>
                  </a:txBody>
                  <a:tcPr marL="6842" marR="6842" marT="684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vMerge="1">
                  <a:txBody>
                    <a:bodyPr/>
                    <a:lstStyle/>
                    <a:p>
                      <a:endParaRPr lang="es-DO"/>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F3AC"/>
                    </a:solidFill>
                  </a:tcPr>
                </a:tc>
                <a:extLst>
                  <a:ext uri="{0D108BD9-81ED-4DB2-BD59-A6C34878D82A}">
                    <a16:rowId xmlns:a16="http://schemas.microsoft.com/office/drawing/2014/main" val="4034060238"/>
                  </a:ext>
                </a:extLst>
              </a:tr>
              <a:tr h="227178">
                <a:tc>
                  <a:txBody>
                    <a:bodyPr/>
                    <a:lstStyle/>
                    <a:p>
                      <a:pPr algn="l" fontAlgn="t"/>
                      <a:r>
                        <a:rPr lang="es-DO" sz="1000" b="0" i="0" u="none" strike="noStrike">
                          <a:solidFill>
                            <a:srgbClr val="000000"/>
                          </a:solidFill>
                          <a:effectLst/>
                          <a:latin typeface="Helvetica Neue" panose="02000503000000020004" pitchFamily="2" charset="0"/>
                        </a:rPr>
                        <a:t>Viudo</a:t>
                      </a:r>
                    </a:p>
                  </a:txBody>
                  <a:tcPr marL="6842" marR="6842" marT="684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160</a:t>
                      </a:r>
                    </a:p>
                  </a:txBody>
                  <a:tcPr marL="6842" marR="6842" marT="6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1000" b="0" i="0" u="none" strike="noStrike">
                          <a:solidFill>
                            <a:srgbClr val="000000"/>
                          </a:solidFill>
                          <a:effectLst/>
                          <a:latin typeface="Helvetica Neue" panose="02000503000000020004" pitchFamily="2" charset="0"/>
                        </a:rPr>
                        <a:t>0.1</a:t>
                      </a:r>
                    </a:p>
                  </a:txBody>
                  <a:tcPr marL="6842" marR="6842" marT="684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D6"/>
                    </a:solidFill>
                  </a:tcPr>
                </a:tc>
                <a:tc vMerge="1">
                  <a:txBody>
                    <a:bodyPr/>
                    <a:lstStyle/>
                    <a:p>
                      <a:endParaRPr lang="es-DO"/>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DF3AC"/>
                    </a:solidFill>
                  </a:tcPr>
                </a:tc>
                <a:extLst>
                  <a:ext uri="{0D108BD9-81ED-4DB2-BD59-A6C34878D82A}">
                    <a16:rowId xmlns:a16="http://schemas.microsoft.com/office/drawing/2014/main" val="3890943897"/>
                  </a:ext>
                </a:extLst>
              </a:tr>
              <a:tr h="227178">
                <a:tc>
                  <a:txBody>
                    <a:bodyPr/>
                    <a:lstStyle/>
                    <a:p>
                      <a:pPr algn="l" fontAlgn="t"/>
                      <a:r>
                        <a:rPr lang="es-DO" sz="1000" b="1" i="0" u="none" strike="noStrike">
                          <a:solidFill>
                            <a:srgbClr val="000000"/>
                          </a:solidFill>
                          <a:effectLst/>
                          <a:latin typeface="Helvetica Neue" panose="02000503000000020004" pitchFamily="2" charset="0"/>
                        </a:rPr>
                        <a:t>Total general</a:t>
                      </a:r>
                    </a:p>
                  </a:txBody>
                  <a:tcPr marL="6842" marR="6842" marT="684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t"/>
                      <a:r>
                        <a:rPr lang="es-DO" sz="1000" b="1" i="0" u="none" strike="noStrike">
                          <a:solidFill>
                            <a:srgbClr val="000000"/>
                          </a:solidFill>
                          <a:effectLst/>
                          <a:latin typeface="Helvetica Neue" panose="02000503000000020004" pitchFamily="2" charset="0"/>
                        </a:rPr>
                        <a:t>196028</a:t>
                      </a:r>
                    </a:p>
                  </a:txBody>
                  <a:tcPr marL="6842" marR="6842" marT="6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t"/>
                      <a:r>
                        <a:rPr lang="es-DO" sz="1000" b="1" i="0" u="none" strike="noStrike" dirty="0">
                          <a:solidFill>
                            <a:srgbClr val="000000"/>
                          </a:solidFill>
                          <a:effectLst/>
                          <a:latin typeface="Helvetica Neue" panose="02000503000000020004" pitchFamily="2" charset="0"/>
                        </a:rPr>
                        <a:t>7.4</a:t>
                      </a:r>
                    </a:p>
                  </a:txBody>
                  <a:tcPr marL="6842" marR="6842" marT="684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vMerge="1">
                  <a:txBody>
                    <a:bodyPr/>
                    <a:lstStyle/>
                    <a:p>
                      <a:endParaRPr lang="es-DO"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F3AC"/>
                    </a:solidFill>
                  </a:tcPr>
                </a:tc>
                <a:extLst>
                  <a:ext uri="{0D108BD9-81ED-4DB2-BD59-A6C34878D82A}">
                    <a16:rowId xmlns:a16="http://schemas.microsoft.com/office/drawing/2014/main" val="762681426"/>
                  </a:ext>
                </a:extLst>
              </a:tr>
            </a:tbl>
          </a:graphicData>
        </a:graphic>
      </p:graphicFrame>
      <p:pic>
        <p:nvPicPr>
          <p:cNvPr id="10" name="Imagen 9">
            <a:extLst>
              <a:ext uri="{FF2B5EF4-FFF2-40B4-BE49-F238E27FC236}">
                <a16:creationId xmlns:a16="http://schemas.microsoft.com/office/drawing/2014/main" id="{215B6513-4AF2-EF44-A41F-766E9DD4ABC4}"/>
              </a:ext>
            </a:extLst>
          </p:cNvPr>
          <p:cNvPicPr>
            <a:picLocks noChangeAspect="1"/>
          </p:cNvPicPr>
          <p:nvPr/>
        </p:nvPicPr>
        <p:blipFill>
          <a:blip r:embed="rId3"/>
          <a:stretch>
            <a:fillRect/>
          </a:stretch>
        </p:blipFill>
        <p:spPr>
          <a:xfrm>
            <a:off x="5461299" y="2430888"/>
            <a:ext cx="6592669" cy="4378816"/>
          </a:xfrm>
          <a:prstGeom prst="rect">
            <a:avLst/>
          </a:prstGeom>
        </p:spPr>
      </p:pic>
    </p:spTree>
    <p:extLst>
      <p:ext uri="{BB962C8B-B14F-4D97-AF65-F5344CB8AC3E}">
        <p14:creationId xmlns:p14="http://schemas.microsoft.com/office/powerpoint/2010/main" val="701560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42232"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52338" y="-334"/>
            <a:ext cx="2339662" cy="2283789"/>
          </a:xfrm>
          <a:prstGeom prst="rect">
            <a:avLst/>
          </a:prstGeom>
        </p:spPr>
      </p:pic>
      <p:sp>
        <p:nvSpPr>
          <p:cNvPr id="7" name="CuadroTexto 6">
            <a:extLst>
              <a:ext uri="{FF2B5EF4-FFF2-40B4-BE49-F238E27FC236}">
                <a16:creationId xmlns:a16="http://schemas.microsoft.com/office/drawing/2014/main" id="{C3FB6A95-DB21-C940-8BAB-5CBA61EF24C0}"/>
              </a:ext>
            </a:extLst>
          </p:cNvPr>
          <p:cNvSpPr txBox="1"/>
          <p:nvPr/>
        </p:nvSpPr>
        <p:spPr>
          <a:xfrm>
            <a:off x="0" y="1871078"/>
            <a:ext cx="2078182" cy="369332"/>
          </a:xfrm>
          <a:prstGeom prst="rect">
            <a:avLst/>
          </a:prstGeom>
          <a:noFill/>
        </p:spPr>
        <p:txBody>
          <a:bodyPr wrap="square" rtlCol="0">
            <a:spAutoFit/>
          </a:bodyPr>
          <a:lstStyle/>
          <a:p>
            <a:r>
              <a:rPr lang="es-DO" dirty="0">
                <a:solidFill>
                  <a:schemeClr val="bg1">
                    <a:lumMod val="95000"/>
                  </a:schemeClr>
                </a:solidFill>
              </a:rPr>
              <a:t>Metodología:</a:t>
            </a:r>
          </a:p>
        </p:txBody>
      </p:sp>
      <p:pic>
        <p:nvPicPr>
          <p:cNvPr id="3" name="Imagen 2">
            <a:extLst>
              <a:ext uri="{FF2B5EF4-FFF2-40B4-BE49-F238E27FC236}">
                <a16:creationId xmlns:a16="http://schemas.microsoft.com/office/drawing/2014/main" id="{DB1FCD5E-6DDE-ED46-945E-BCC9BCE8AF02}"/>
              </a:ext>
            </a:extLst>
          </p:cNvPr>
          <p:cNvPicPr>
            <a:picLocks noChangeAspect="1"/>
          </p:cNvPicPr>
          <p:nvPr/>
        </p:nvPicPr>
        <p:blipFill>
          <a:blip r:embed="rId3"/>
          <a:stretch>
            <a:fillRect/>
          </a:stretch>
        </p:blipFill>
        <p:spPr>
          <a:xfrm>
            <a:off x="0" y="2283455"/>
            <a:ext cx="12191999" cy="4595113"/>
          </a:xfrm>
          <a:prstGeom prst="rect">
            <a:avLst/>
          </a:prstGeom>
        </p:spPr>
      </p:pic>
      <p:sp>
        <p:nvSpPr>
          <p:cNvPr id="9" name="CuadroTexto 8">
            <a:extLst>
              <a:ext uri="{FF2B5EF4-FFF2-40B4-BE49-F238E27FC236}">
                <a16:creationId xmlns:a16="http://schemas.microsoft.com/office/drawing/2014/main" id="{08C77487-2E13-9B48-932E-69AEB8670B42}"/>
              </a:ext>
            </a:extLst>
          </p:cNvPr>
          <p:cNvSpPr txBox="1"/>
          <p:nvPr/>
        </p:nvSpPr>
        <p:spPr>
          <a:xfrm>
            <a:off x="0" y="1090685"/>
            <a:ext cx="9952468" cy="369332"/>
          </a:xfrm>
          <a:prstGeom prst="rect">
            <a:avLst/>
          </a:prstGeom>
          <a:noFill/>
        </p:spPr>
        <p:txBody>
          <a:bodyPr wrap="square" rtlCol="0">
            <a:spAutoFit/>
          </a:bodyPr>
          <a:lstStyle/>
          <a:p>
            <a:r>
              <a:rPr lang="es-DO" dirty="0">
                <a:solidFill>
                  <a:schemeClr val="bg1"/>
                </a:solidFill>
              </a:rPr>
              <a:t>Distribución de la Población Estudiantil por Eswtado Civil, de manera Comparada Universo-Muestra</a:t>
            </a:r>
          </a:p>
        </p:txBody>
      </p:sp>
    </p:spTree>
    <p:extLst>
      <p:ext uri="{BB962C8B-B14F-4D97-AF65-F5344CB8AC3E}">
        <p14:creationId xmlns:p14="http://schemas.microsoft.com/office/powerpoint/2010/main" val="766727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539201"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65217" y="12238"/>
            <a:ext cx="2326783" cy="2271217"/>
          </a:xfrm>
          <a:prstGeom prst="rect">
            <a:avLst/>
          </a:prstGeom>
        </p:spPr>
      </p:pic>
      <p:pic>
        <p:nvPicPr>
          <p:cNvPr id="5" name="Imagen 4">
            <a:extLst>
              <a:ext uri="{FF2B5EF4-FFF2-40B4-BE49-F238E27FC236}">
                <a16:creationId xmlns:a16="http://schemas.microsoft.com/office/drawing/2014/main" id="{0B117CAE-8D13-E047-91DA-D09737B9D7B5}"/>
              </a:ext>
            </a:extLst>
          </p:cNvPr>
          <p:cNvPicPr>
            <a:picLocks noChangeAspect="1"/>
          </p:cNvPicPr>
          <p:nvPr/>
        </p:nvPicPr>
        <p:blipFill>
          <a:blip r:embed="rId3"/>
          <a:stretch>
            <a:fillRect/>
          </a:stretch>
        </p:blipFill>
        <p:spPr>
          <a:xfrm>
            <a:off x="0" y="2233805"/>
            <a:ext cx="6349286" cy="4624195"/>
          </a:xfrm>
          <a:prstGeom prst="rect">
            <a:avLst/>
          </a:prstGeom>
        </p:spPr>
      </p:pic>
      <p:pic>
        <p:nvPicPr>
          <p:cNvPr id="4098" name="Picture 2" descr="Gráfico de respuestas de formularios. Título de la pregunta: Sexo. Número de respuestas: 9.710 respuestas.">
            <a:extLst>
              <a:ext uri="{FF2B5EF4-FFF2-40B4-BE49-F238E27FC236}">
                <a16:creationId xmlns:a16="http://schemas.microsoft.com/office/drawing/2014/main" id="{CEF461B5-C3EB-C34B-9297-17870F492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9286" y="3363638"/>
            <a:ext cx="5842713" cy="2722932"/>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FF3A3F48-110F-464C-842E-2D2384F509D5}"/>
              </a:ext>
            </a:extLst>
          </p:cNvPr>
          <p:cNvSpPr txBox="1"/>
          <p:nvPr/>
        </p:nvSpPr>
        <p:spPr>
          <a:xfrm>
            <a:off x="927279" y="1067267"/>
            <a:ext cx="8502712" cy="523220"/>
          </a:xfrm>
          <a:prstGeom prst="rect">
            <a:avLst/>
          </a:prstGeom>
          <a:noFill/>
        </p:spPr>
        <p:txBody>
          <a:bodyPr wrap="none" rtlCol="0">
            <a:spAutoFit/>
          </a:bodyPr>
          <a:lstStyle/>
          <a:p>
            <a:r>
              <a:rPr lang="es-DO" sz="2800" dirty="0">
                <a:solidFill>
                  <a:schemeClr val="bg1"/>
                </a:solidFill>
              </a:rPr>
              <a:t>Tabla y Gráfico Estudiantes Encuestados, Según Sexos</a:t>
            </a:r>
          </a:p>
        </p:txBody>
      </p:sp>
    </p:spTree>
    <p:extLst>
      <p:ext uri="{BB962C8B-B14F-4D97-AF65-F5344CB8AC3E}">
        <p14:creationId xmlns:p14="http://schemas.microsoft.com/office/powerpoint/2010/main" val="1556980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539201"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65217" y="12238"/>
            <a:ext cx="2326783" cy="2271217"/>
          </a:xfrm>
          <a:prstGeom prst="rect">
            <a:avLst/>
          </a:prstGeom>
        </p:spPr>
      </p:pic>
      <p:sp>
        <p:nvSpPr>
          <p:cNvPr id="8" name="CuadroTexto 7">
            <a:extLst>
              <a:ext uri="{FF2B5EF4-FFF2-40B4-BE49-F238E27FC236}">
                <a16:creationId xmlns:a16="http://schemas.microsoft.com/office/drawing/2014/main" id="{FF3A3F48-110F-464C-842E-2D2384F509D5}"/>
              </a:ext>
            </a:extLst>
          </p:cNvPr>
          <p:cNvSpPr txBox="1"/>
          <p:nvPr/>
        </p:nvSpPr>
        <p:spPr>
          <a:xfrm>
            <a:off x="927279" y="1067267"/>
            <a:ext cx="8502712" cy="523220"/>
          </a:xfrm>
          <a:prstGeom prst="rect">
            <a:avLst/>
          </a:prstGeom>
          <a:noFill/>
        </p:spPr>
        <p:txBody>
          <a:bodyPr wrap="none" rtlCol="0">
            <a:spAutoFit/>
          </a:bodyPr>
          <a:lstStyle/>
          <a:p>
            <a:r>
              <a:rPr lang="es-DO" sz="2800" dirty="0">
                <a:solidFill>
                  <a:schemeClr val="bg1"/>
                </a:solidFill>
              </a:rPr>
              <a:t>Tabla y Gráfico Estudiantes Encuestados, Según Sexos</a:t>
            </a:r>
          </a:p>
        </p:txBody>
      </p:sp>
      <p:graphicFrame>
        <p:nvGraphicFramePr>
          <p:cNvPr id="7" name="Tabla 6">
            <a:extLst>
              <a:ext uri="{FF2B5EF4-FFF2-40B4-BE49-F238E27FC236}">
                <a16:creationId xmlns:a16="http://schemas.microsoft.com/office/drawing/2014/main" id="{78D103C1-5590-9C44-9E98-8D5CC4F9AB61}"/>
              </a:ext>
            </a:extLst>
          </p:cNvPr>
          <p:cNvGraphicFramePr>
            <a:graphicFrameLocks noGrp="1"/>
          </p:cNvGraphicFramePr>
          <p:nvPr>
            <p:extLst>
              <p:ext uri="{D42A27DB-BD31-4B8C-83A1-F6EECF244321}">
                <p14:modId xmlns:p14="http://schemas.microsoft.com/office/powerpoint/2010/main" val="3101427145"/>
              </p:ext>
            </p:extLst>
          </p:nvPr>
        </p:nvGraphicFramePr>
        <p:xfrm>
          <a:off x="50800" y="2283455"/>
          <a:ext cx="6045200" cy="4374924"/>
        </p:xfrm>
        <a:graphic>
          <a:graphicData uri="http://schemas.openxmlformats.org/drawingml/2006/table">
            <a:tbl>
              <a:tblPr/>
              <a:tblGrid>
                <a:gridCol w="3040130">
                  <a:extLst>
                    <a:ext uri="{9D8B030D-6E8A-4147-A177-3AD203B41FA5}">
                      <a16:colId xmlns:a16="http://schemas.microsoft.com/office/drawing/2014/main" val="253835464"/>
                    </a:ext>
                  </a:extLst>
                </a:gridCol>
                <a:gridCol w="1249250">
                  <a:extLst>
                    <a:ext uri="{9D8B030D-6E8A-4147-A177-3AD203B41FA5}">
                      <a16:colId xmlns:a16="http://schemas.microsoft.com/office/drawing/2014/main" val="2643033477"/>
                    </a:ext>
                  </a:extLst>
                </a:gridCol>
                <a:gridCol w="928015">
                  <a:extLst>
                    <a:ext uri="{9D8B030D-6E8A-4147-A177-3AD203B41FA5}">
                      <a16:colId xmlns:a16="http://schemas.microsoft.com/office/drawing/2014/main" val="2000586224"/>
                    </a:ext>
                  </a:extLst>
                </a:gridCol>
                <a:gridCol w="827805">
                  <a:extLst>
                    <a:ext uri="{9D8B030D-6E8A-4147-A177-3AD203B41FA5}">
                      <a16:colId xmlns:a16="http://schemas.microsoft.com/office/drawing/2014/main" val="139163809"/>
                    </a:ext>
                  </a:extLst>
                </a:gridCol>
              </a:tblGrid>
              <a:tr h="1184875">
                <a:tc gridSpan="3">
                  <a:txBody>
                    <a:bodyPr/>
                    <a:lstStyle/>
                    <a:p>
                      <a:pPr algn="ctr" fontAlgn="ctr"/>
                      <a:r>
                        <a:rPr lang="es-DO" sz="1400" b="1" i="0" u="none" strike="noStrike" dirty="0">
                          <a:solidFill>
                            <a:srgbClr val="000000"/>
                          </a:solidFill>
                          <a:effectLst/>
                          <a:latin typeface="Helvetica Neue" panose="02000503000000020004" pitchFamily="2" charset="0"/>
                        </a:rPr>
                        <a:t>CANTIDAD Y % ESTUDIANTES UASD SEGÚN ESTADO CIVIL, ENCUESTA OCTUBRE 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BF05"/>
                    </a:solidFill>
                  </a:tcPr>
                </a:tc>
                <a:tc hMerge="1">
                  <a:txBody>
                    <a:bodyPr/>
                    <a:lstStyle/>
                    <a:p>
                      <a:endParaRPr lang="es-DO"/>
                    </a:p>
                  </a:txBody>
                  <a:tcPr/>
                </a:tc>
                <a:tc hMerge="1">
                  <a:txBody>
                    <a:bodyPr/>
                    <a:lstStyle/>
                    <a:p>
                      <a:endParaRPr lang="es-DO"/>
                    </a:p>
                  </a:txBody>
                  <a:tcPr/>
                </a:tc>
                <a:tc rowSpan="7">
                  <a:txBody>
                    <a:bodyPr/>
                    <a:lstStyle/>
                    <a:p>
                      <a:pPr algn="ctr" fontAlgn="ctr"/>
                      <a:r>
                        <a:rPr lang="es-DO" sz="1100" b="1" i="0" u="none" strike="noStrike" dirty="0">
                          <a:solidFill>
                            <a:srgbClr val="000000"/>
                          </a:solidFill>
                          <a:effectLst/>
                          <a:latin typeface="Helvetica Neue" panose="02000503000000020004" pitchFamily="2" charset="0"/>
                        </a:rPr>
                        <a:t>ENCUESTA </a:t>
                      </a:r>
                      <a:r>
                        <a:rPr lang="es-DO" sz="1200" b="1" i="0" u="none" strike="noStrike" dirty="0">
                          <a:solidFill>
                            <a:srgbClr val="000000"/>
                          </a:solidFill>
                          <a:effectLst/>
                          <a:latin typeface="Helvetica Neue" panose="02000503000000020004" pitchFamily="2" charset="0"/>
                        </a:rPr>
                        <a:t>2020</a:t>
                      </a:r>
                      <a:endParaRPr lang="es-DO" sz="1100" b="1" i="0" u="none" strike="noStrike" dirty="0">
                        <a:solidFill>
                          <a:srgbClr val="000000"/>
                        </a:solidFill>
                        <a:effectLst/>
                        <a:latin typeface="Helvetica Neue" panose="02000503000000020004" pitchFamily="2"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3AC"/>
                    </a:solidFill>
                  </a:tcPr>
                </a:tc>
                <a:extLst>
                  <a:ext uri="{0D108BD9-81ED-4DB2-BD59-A6C34878D82A}">
                    <a16:rowId xmlns:a16="http://schemas.microsoft.com/office/drawing/2014/main" val="368442895"/>
                  </a:ext>
                </a:extLst>
              </a:tr>
              <a:tr h="979802">
                <a:tc>
                  <a:txBody>
                    <a:bodyPr/>
                    <a:lstStyle/>
                    <a:p>
                      <a:pPr algn="ctr" fontAlgn="ctr"/>
                      <a:r>
                        <a:rPr lang="es-DO" sz="1200" b="1" i="0" u="none" strike="noStrike">
                          <a:solidFill>
                            <a:srgbClr val="000000"/>
                          </a:solidFill>
                          <a:effectLst/>
                          <a:latin typeface="Helvetica Neue" panose="02000503000000020004" pitchFamily="2" charset="0"/>
                        </a:rPr>
                        <a:t>ESTADO CIVIL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D83"/>
                    </a:solidFill>
                  </a:tcPr>
                </a:tc>
                <a:tc>
                  <a:txBody>
                    <a:bodyPr/>
                    <a:lstStyle/>
                    <a:p>
                      <a:pPr algn="ctr" fontAlgn="ctr"/>
                      <a:r>
                        <a:rPr lang="es-DO" sz="1200" b="1" i="0" u="none" strike="noStrike">
                          <a:solidFill>
                            <a:srgbClr val="000000"/>
                          </a:solidFill>
                          <a:effectLst/>
                          <a:latin typeface="Helvetica Neue" panose="02000503000000020004" pitchFamily="2" charset="0"/>
                        </a:rPr>
                        <a:t>CANTIDAD ESTUDIANTES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D83"/>
                    </a:solidFill>
                  </a:tcPr>
                </a:tc>
                <a:tc>
                  <a:txBody>
                    <a:bodyPr/>
                    <a:lstStyle/>
                    <a:p>
                      <a:pPr algn="ctr" fontAlgn="ctr"/>
                      <a:r>
                        <a:rPr lang="es-DO" sz="1200" b="1" i="0" u="none" strike="noStrike">
                          <a:solidFill>
                            <a:srgbClr val="000000"/>
                          </a:solidFill>
                          <a:effectLst/>
                          <a:latin typeface="Helvetica Neue" panose="02000503000000020004" pitchFamily="2" charset="0"/>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D83"/>
                    </a:solidFill>
                  </a:tcPr>
                </a:tc>
                <a:tc vMerge="1">
                  <a:txBody>
                    <a:bodyPr/>
                    <a:lstStyle/>
                    <a:p>
                      <a:endParaRPr lang="es-DO"/>
                    </a:p>
                  </a:txBody>
                  <a:tcPr/>
                </a:tc>
                <a:extLst>
                  <a:ext uri="{0D108BD9-81ED-4DB2-BD59-A6C34878D82A}">
                    <a16:rowId xmlns:a16="http://schemas.microsoft.com/office/drawing/2014/main" val="1148062123"/>
                  </a:ext>
                </a:extLst>
              </a:tr>
              <a:tr h="432935">
                <a:tc>
                  <a:txBody>
                    <a:bodyPr/>
                    <a:lstStyle/>
                    <a:p>
                      <a:pPr algn="l" fontAlgn="t"/>
                      <a:r>
                        <a:rPr lang="es-DO" sz="2400" b="0" i="0" u="none" strike="noStrike" dirty="0">
                          <a:solidFill>
                            <a:srgbClr val="000000"/>
                          </a:solidFill>
                          <a:effectLst/>
                          <a:latin typeface="Helvetica Neue" panose="02000503000000020004" pitchFamily="2" charset="0"/>
                        </a:rPr>
                        <a:t>Soltero</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2400" b="0" i="0" u="none" strike="noStrike" dirty="0">
                          <a:solidFill>
                            <a:srgbClr val="000000"/>
                          </a:solidFill>
                          <a:effectLst/>
                          <a:latin typeface="Helvetica Neue" panose="02000503000000020004" pitchFamily="2" charset="0"/>
                        </a:rPr>
                        <a:t>6783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2400" b="0" i="0" u="none" strike="noStrike" dirty="0">
                          <a:solidFill>
                            <a:srgbClr val="000000"/>
                          </a:solidFill>
                          <a:effectLst/>
                          <a:latin typeface="Helvetica Neue" panose="02000503000000020004" pitchFamily="2" charset="0"/>
                        </a:rPr>
                        <a:t>69.9</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vMerge="1">
                  <a:txBody>
                    <a:bodyPr/>
                    <a:lstStyle/>
                    <a:p>
                      <a:endParaRPr lang="es-DO"/>
                    </a:p>
                  </a:txBody>
                  <a:tcPr/>
                </a:tc>
                <a:extLst>
                  <a:ext uri="{0D108BD9-81ED-4DB2-BD59-A6C34878D82A}">
                    <a16:rowId xmlns:a16="http://schemas.microsoft.com/office/drawing/2014/main" val="174728275"/>
                  </a:ext>
                </a:extLst>
              </a:tr>
              <a:tr h="432935">
                <a:tc>
                  <a:txBody>
                    <a:bodyPr/>
                    <a:lstStyle/>
                    <a:p>
                      <a:pPr algn="l" fontAlgn="t"/>
                      <a:r>
                        <a:rPr lang="es-DO" sz="2400" b="0" i="0" u="none" strike="noStrike">
                          <a:solidFill>
                            <a:srgbClr val="000000"/>
                          </a:solidFill>
                          <a:effectLst/>
                          <a:latin typeface="Helvetica Neue" panose="02000503000000020004" pitchFamily="2" charset="0"/>
                        </a:rPr>
                        <a:t>Casado/Unión libre</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2400" b="0" i="0" u="none" strike="noStrike">
                          <a:solidFill>
                            <a:srgbClr val="000000"/>
                          </a:solidFill>
                          <a:effectLst/>
                          <a:latin typeface="Helvetica Neue" panose="02000503000000020004" pitchFamily="2" charset="0"/>
                        </a:rPr>
                        <a:t>2808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2400" b="0" i="0" u="none" strike="noStrike" dirty="0">
                          <a:solidFill>
                            <a:srgbClr val="000000"/>
                          </a:solidFill>
                          <a:effectLst/>
                          <a:latin typeface="Helvetica Neue" panose="02000503000000020004" pitchFamily="2" charset="0"/>
                        </a:rPr>
                        <a:t>28.9</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vMerge="1">
                  <a:txBody>
                    <a:bodyPr/>
                    <a:lstStyle/>
                    <a:p>
                      <a:endParaRPr lang="es-DO"/>
                    </a:p>
                  </a:txBody>
                  <a:tcPr/>
                </a:tc>
                <a:extLst>
                  <a:ext uri="{0D108BD9-81ED-4DB2-BD59-A6C34878D82A}">
                    <a16:rowId xmlns:a16="http://schemas.microsoft.com/office/drawing/2014/main" val="3726628594"/>
                  </a:ext>
                </a:extLst>
              </a:tr>
              <a:tr h="432935">
                <a:tc>
                  <a:txBody>
                    <a:bodyPr/>
                    <a:lstStyle/>
                    <a:p>
                      <a:pPr algn="l" fontAlgn="t"/>
                      <a:r>
                        <a:rPr lang="es-DO" sz="2400" b="0" i="0" u="none" strike="noStrike">
                          <a:solidFill>
                            <a:srgbClr val="000000"/>
                          </a:solidFill>
                          <a:effectLst/>
                          <a:latin typeface="Helvetica Neue" panose="02000503000000020004" pitchFamily="2" charset="0"/>
                        </a:rPr>
                        <a:t>Separado/Divorciado</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2400" b="0" i="0" u="none" strike="noStrike">
                          <a:solidFill>
                            <a:srgbClr val="000000"/>
                          </a:solidFill>
                          <a:effectLst/>
                          <a:latin typeface="Helvetica Neue" panose="02000503000000020004" pitchFamily="2" charset="0"/>
                        </a:rPr>
                        <a:t>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2400" b="0" i="0" u="none" strike="noStrike" dirty="0">
                          <a:solidFill>
                            <a:srgbClr val="000000"/>
                          </a:solidFill>
                          <a:effectLst/>
                          <a:latin typeface="Helvetica Neue" panose="02000503000000020004" pitchFamily="2" charset="0"/>
                        </a:rPr>
                        <a:t>0.9</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9D6"/>
                    </a:solidFill>
                  </a:tcPr>
                </a:tc>
                <a:tc vMerge="1">
                  <a:txBody>
                    <a:bodyPr/>
                    <a:lstStyle/>
                    <a:p>
                      <a:endParaRPr lang="es-DO"/>
                    </a:p>
                  </a:txBody>
                  <a:tcPr/>
                </a:tc>
                <a:extLst>
                  <a:ext uri="{0D108BD9-81ED-4DB2-BD59-A6C34878D82A}">
                    <a16:rowId xmlns:a16="http://schemas.microsoft.com/office/drawing/2014/main" val="4261888257"/>
                  </a:ext>
                </a:extLst>
              </a:tr>
              <a:tr h="455721">
                <a:tc>
                  <a:txBody>
                    <a:bodyPr/>
                    <a:lstStyle/>
                    <a:p>
                      <a:pPr algn="l" fontAlgn="t"/>
                      <a:r>
                        <a:rPr lang="es-DO" sz="2400" b="0" i="0" u="none" strike="noStrike">
                          <a:solidFill>
                            <a:srgbClr val="000000"/>
                          </a:solidFill>
                          <a:effectLst/>
                          <a:latin typeface="Helvetica Neue" panose="02000503000000020004" pitchFamily="2" charset="0"/>
                        </a:rPr>
                        <a:t>Viudo</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2400" b="0" i="0" u="none" strike="noStrike">
                          <a:solidFill>
                            <a:srgbClr val="000000"/>
                          </a:solidFill>
                          <a:effectLst/>
                          <a:latin typeface="Helvetica Neue" panose="02000503000000020004" pitchFamily="2" charset="0"/>
                        </a:rPr>
                        <a:t>25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D6"/>
                    </a:solidFill>
                  </a:tcPr>
                </a:tc>
                <a:tc>
                  <a:txBody>
                    <a:bodyPr/>
                    <a:lstStyle/>
                    <a:p>
                      <a:pPr algn="r" fontAlgn="t"/>
                      <a:r>
                        <a:rPr lang="es-DO" sz="2400" b="0" i="0" u="none" strike="noStrike" dirty="0">
                          <a:solidFill>
                            <a:srgbClr val="000000"/>
                          </a:solidFill>
                          <a:effectLst/>
                          <a:latin typeface="Helvetica Neue" panose="02000503000000020004" pitchFamily="2" charset="0"/>
                        </a:rPr>
                        <a:t>0.3</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9D6"/>
                    </a:solidFill>
                  </a:tcPr>
                </a:tc>
                <a:tc vMerge="1">
                  <a:txBody>
                    <a:bodyPr/>
                    <a:lstStyle/>
                    <a:p>
                      <a:endParaRPr lang="es-DO"/>
                    </a:p>
                  </a:txBody>
                  <a:tcPr/>
                </a:tc>
                <a:extLst>
                  <a:ext uri="{0D108BD9-81ED-4DB2-BD59-A6C34878D82A}">
                    <a16:rowId xmlns:a16="http://schemas.microsoft.com/office/drawing/2014/main" val="295914769"/>
                  </a:ext>
                </a:extLst>
              </a:tr>
              <a:tr h="455721">
                <a:tc>
                  <a:txBody>
                    <a:bodyPr/>
                    <a:lstStyle/>
                    <a:p>
                      <a:pPr algn="l" fontAlgn="t"/>
                      <a:r>
                        <a:rPr lang="es-DO" sz="2400" b="1" i="0" u="none" strike="noStrike">
                          <a:solidFill>
                            <a:srgbClr val="000000"/>
                          </a:solidFill>
                          <a:effectLst/>
                          <a:latin typeface="Helvetica Neue" panose="02000503000000020004" pitchFamily="2" charset="0"/>
                        </a:rPr>
                        <a:t>Total general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t"/>
                      <a:r>
                        <a:rPr lang="es-DO" sz="2400" b="1" i="0" u="none" strike="noStrike">
                          <a:solidFill>
                            <a:srgbClr val="000000"/>
                          </a:solidFill>
                          <a:effectLst/>
                          <a:latin typeface="Helvetica Neue" panose="02000503000000020004" pitchFamily="2" charset="0"/>
                        </a:rPr>
                        <a:t>9708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t"/>
                      <a:r>
                        <a:rPr lang="es-DO" sz="2400" b="1" i="0" u="none" strike="noStrike" dirty="0">
                          <a:solidFill>
                            <a:srgbClr val="000000"/>
                          </a:solidFill>
                          <a:effectLst/>
                          <a:latin typeface="Helvetica Neue" panose="02000503000000020004" pitchFamily="2" charset="0"/>
                        </a:rPr>
                        <a:t>30.1</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vMerge="1">
                  <a:txBody>
                    <a:bodyPr/>
                    <a:lstStyle/>
                    <a:p>
                      <a:endParaRPr lang="es-DO"/>
                    </a:p>
                  </a:txBody>
                  <a:tcPr/>
                </a:tc>
                <a:extLst>
                  <a:ext uri="{0D108BD9-81ED-4DB2-BD59-A6C34878D82A}">
                    <a16:rowId xmlns:a16="http://schemas.microsoft.com/office/drawing/2014/main" val="3855308852"/>
                  </a:ext>
                </a:extLst>
              </a:tr>
            </a:tbl>
          </a:graphicData>
        </a:graphic>
      </p:graphicFrame>
      <p:pic>
        <p:nvPicPr>
          <p:cNvPr id="9" name="Imagen 8">
            <a:extLst>
              <a:ext uri="{FF2B5EF4-FFF2-40B4-BE49-F238E27FC236}">
                <a16:creationId xmlns:a16="http://schemas.microsoft.com/office/drawing/2014/main" id="{B36103A9-793B-B341-A61C-4A4CEB85C413}"/>
              </a:ext>
            </a:extLst>
          </p:cNvPr>
          <p:cNvPicPr>
            <a:picLocks noChangeAspect="1"/>
          </p:cNvPicPr>
          <p:nvPr/>
        </p:nvPicPr>
        <p:blipFill>
          <a:blip r:embed="rId3"/>
          <a:stretch>
            <a:fillRect/>
          </a:stretch>
        </p:blipFill>
        <p:spPr>
          <a:xfrm>
            <a:off x="6224878" y="2835333"/>
            <a:ext cx="5916322" cy="3556349"/>
          </a:xfrm>
          <a:prstGeom prst="rect">
            <a:avLst/>
          </a:prstGeom>
        </p:spPr>
      </p:pic>
    </p:spTree>
    <p:extLst>
      <p:ext uri="{BB962C8B-B14F-4D97-AF65-F5344CB8AC3E}">
        <p14:creationId xmlns:p14="http://schemas.microsoft.com/office/powerpoint/2010/main" val="1937816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733032"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6" name="Imagen 5">
            <a:extLst>
              <a:ext uri="{FF2B5EF4-FFF2-40B4-BE49-F238E27FC236}">
                <a16:creationId xmlns:a16="http://schemas.microsoft.com/office/drawing/2014/main" id="{8F0201A8-4DCF-1846-AA68-28DEEACEA344}"/>
              </a:ext>
            </a:extLst>
          </p:cNvPr>
          <p:cNvPicPr>
            <a:picLocks noChangeAspect="1"/>
          </p:cNvPicPr>
          <p:nvPr/>
        </p:nvPicPr>
        <p:blipFill>
          <a:blip r:embed="rId2"/>
          <a:stretch>
            <a:fillRect/>
          </a:stretch>
        </p:blipFill>
        <p:spPr>
          <a:xfrm>
            <a:off x="9839459" y="-12904"/>
            <a:ext cx="2352541" cy="2296360"/>
          </a:xfrm>
          <a:prstGeom prst="rect">
            <a:avLst/>
          </a:prstGeom>
        </p:spPr>
      </p:pic>
      <p:pic>
        <p:nvPicPr>
          <p:cNvPr id="3" name="Imagen 2">
            <a:extLst>
              <a:ext uri="{FF2B5EF4-FFF2-40B4-BE49-F238E27FC236}">
                <a16:creationId xmlns:a16="http://schemas.microsoft.com/office/drawing/2014/main" id="{365118DC-7F86-AA49-9E6E-231A6588CC82}"/>
              </a:ext>
            </a:extLst>
          </p:cNvPr>
          <p:cNvPicPr>
            <a:picLocks noChangeAspect="1"/>
          </p:cNvPicPr>
          <p:nvPr/>
        </p:nvPicPr>
        <p:blipFill>
          <a:blip r:embed="rId3"/>
          <a:stretch>
            <a:fillRect/>
          </a:stretch>
        </p:blipFill>
        <p:spPr>
          <a:xfrm>
            <a:off x="0" y="2260600"/>
            <a:ext cx="4991100" cy="4597400"/>
          </a:xfrm>
          <a:prstGeom prst="rect">
            <a:avLst/>
          </a:prstGeom>
        </p:spPr>
      </p:pic>
      <p:pic>
        <p:nvPicPr>
          <p:cNvPr id="8" name="Imagen 7">
            <a:extLst>
              <a:ext uri="{FF2B5EF4-FFF2-40B4-BE49-F238E27FC236}">
                <a16:creationId xmlns:a16="http://schemas.microsoft.com/office/drawing/2014/main" id="{BAE6F391-E78C-BB46-BFF4-E2434032EB9C}"/>
              </a:ext>
            </a:extLst>
          </p:cNvPr>
          <p:cNvPicPr>
            <a:picLocks noChangeAspect="1"/>
          </p:cNvPicPr>
          <p:nvPr/>
        </p:nvPicPr>
        <p:blipFill>
          <a:blip r:embed="rId4"/>
          <a:stretch>
            <a:fillRect/>
          </a:stretch>
        </p:blipFill>
        <p:spPr>
          <a:xfrm>
            <a:off x="5596586" y="2910846"/>
            <a:ext cx="5892800" cy="3327400"/>
          </a:xfrm>
          <a:prstGeom prst="rect">
            <a:avLst/>
          </a:prstGeom>
        </p:spPr>
      </p:pic>
      <p:sp>
        <p:nvSpPr>
          <p:cNvPr id="10" name="CuadroTexto 9">
            <a:extLst>
              <a:ext uri="{FF2B5EF4-FFF2-40B4-BE49-F238E27FC236}">
                <a16:creationId xmlns:a16="http://schemas.microsoft.com/office/drawing/2014/main" id="{5828F72B-443C-5B45-8AF1-AAABDC6F8994}"/>
              </a:ext>
            </a:extLst>
          </p:cNvPr>
          <p:cNvSpPr txBox="1"/>
          <p:nvPr/>
        </p:nvSpPr>
        <p:spPr>
          <a:xfrm>
            <a:off x="927279" y="1067267"/>
            <a:ext cx="8733032" cy="523220"/>
          </a:xfrm>
          <a:prstGeom prst="rect">
            <a:avLst/>
          </a:prstGeom>
          <a:noFill/>
        </p:spPr>
        <p:txBody>
          <a:bodyPr wrap="none" rtlCol="0">
            <a:spAutoFit/>
          </a:bodyPr>
          <a:lstStyle/>
          <a:p>
            <a:r>
              <a:rPr lang="es-DO" sz="2800" dirty="0">
                <a:solidFill>
                  <a:schemeClr val="bg1"/>
                </a:solidFill>
              </a:rPr>
              <a:t>Tabla y Gráfico Estudiantes Encuestados, Según Edades</a:t>
            </a:r>
          </a:p>
        </p:txBody>
      </p:sp>
    </p:spTree>
    <p:extLst>
      <p:ext uri="{BB962C8B-B14F-4D97-AF65-F5344CB8AC3E}">
        <p14:creationId xmlns:p14="http://schemas.microsoft.com/office/powerpoint/2010/main" val="654619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43617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3" name="Imagen 2">
            <a:extLst>
              <a:ext uri="{FF2B5EF4-FFF2-40B4-BE49-F238E27FC236}">
                <a16:creationId xmlns:a16="http://schemas.microsoft.com/office/drawing/2014/main" id="{6ADB02D1-DC3B-D04E-96A6-12D4339A53EA}"/>
              </a:ext>
            </a:extLst>
          </p:cNvPr>
          <p:cNvPicPr>
            <a:picLocks noChangeAspect="1"/>
          </p:cNvPicPr>
          <p:nvPr/>
        </p:nvPicPr>
        <p:blipFill>
          <a:blip r:embed="rId2"/>
          <a:stretch>
            <a:fillRect/>
          </a:stretch>
        </p:blipFill>
        <p:spPr>
          <a:xfrm>
            <a:off x="25992" y="2274462"/>
            <a:ext cx="5563439" cy="4583537"/>
          </a:xfrm>
          <a:prstGeom prst="rect">
            <a:avLst/>
          </a:prstGeom>
        </p:spPr>
      </p:pic>
      <p:pic>
        <p:nvPicPr>
          <p:cNvPr id="8" name="Imagen 7">
            <a:extLst>
              <a:ext uri="{FF2B5EF4-FFF2-40B4-BE49-F238E27FC236}">
                <a16:creationId xmlns:a16="http://schemas.microsoft.com/office/drawing/2014/main" id="{91FAFA98-830F-DD49-96E9-3A08B5A61C6F}"/>
              </a:ext>
            </a:extLst>
          </p:cNvPr>
          <p:cNvPicPr>
            <a:picLocks noChangeAspect="1"/>
          </p:cNvPicPr>
          <p:nvPr/>
        </p:nvPicPr>
        <p:blipFill>
          <a:blip r:embed="rId3"/>
          <a:stretch>
            <a:fillRect/>
          </a:stretch>
        </p:blipFill>
        <p:spPr>
          <a:xfrm>
            <a:off x="5615423" y="2274463"/>
            <a:ext cx="6576577" cy="4583537"/>
          </a:xfrm>
          <a:prstGeom prst="rect">
            <a:avLst/>
          </a:prstGeom>
        </p:spPr>
      </p:pic>
      <p:sp>
        <p:nvSpPr>
          <p:cNvPr id="9" name="CuadroTexto 8">
            <a:extLst>
              <a:ext uri="{FF2B5EF4-FFF2-40B4-BE49-F238E27FC236}">
                <a16:creationId xmlns:a16="http://schemas.microsoft.com/office/drawing/2014/main" id="{6CDB0D31-7D6A-AA4B-9415-CADB48F56C0E}"/>
              </a:ext>
            </a:extLst>
          </p:cNvPr>
          <p:cNvSpPr txBox="1"/>
          <p:nvPr/>
        </p:nvSpPr>
        <p:spPr>
          <a:xfrm>
            <a:off x="102523" y="1133315"/>
            <a:ext cx="9304920" cy="523220"/>
          </a:xfrm>
          <a:prstGeom prst="rect">
            <a:avLst/>
          </a:prstGeom>
          <a:noFill/>
        </p:spPr>
        <p:txBody>
          <a:bodyPr wrap="none" rtlCol="0">
            <a:spAutoFit/>
          </a:bodyPr>
          <a:lstStyle/>
          <a:p>
            <a:r>
              <a:rPr lang="es-DO" sz="2800" dirty="0">
                <a:solidFill>
                  <a:schemeClr val="bg1"/>
                </a:solidFill>
              </a:rPr>
              <a:t>Tabla y Gráfico Estudiantes Encuestados, Según Facultades</a:t>
            </a:r>
          </a:p>
        </p:txBody>
      </p:sp>
      <p:pic>
        <p:nvPicPr>
          <p:cNvPr id="10" name="Imagen 9">
            <a:extLst>
              <a:ext uri="{FF2B5EF4-FFF2-40B4-BE49-F238E27FC236}">
                <a16:creationId xmlns:a16="http://schemas.microsoft.com/office/drawing/2014/main" id="{4464198F-0390-6B49-9626-2F82DA7ABFD0}"/>
              </a:ext>
            </a:extLst>
          </p:cNvPr>
          <p:cNvPicPr>
            <a:picLocks noChangeAspect="1"/>
          </p:cNvPicPr>
          <p:nvPr/>
        </p:nvPicPr>
        <p:blipFill>
          <a:blip r:embed="rId4"/>
          <a:stretch>
            <a:fillRect/>
          </a:stretch>
        </p:blipFill>
        <p:spPr>
          <a:xfrm>
            <a:off x="9839459" y="-12904"/>
            <a:ext cx="2352541" cy="2296360"/>
          </a:xfrm>
          <a:prstGeom prst="rect">
            <a:avLst/>
          </a:prstGeom>
        </p:spPr>
      </p:pic>
    </p:spTree>
    <p:extLst>
      <p:ext uri="{BB962C8B-B14F-4D97-AF65-F5344CB8AC3E}">
        <p14:creationId xmlns:p14="http://schemas.microsoft.com/office/powerpoint/2010/main" val="2802789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461928"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5" name="Imagen 4">
            <a:extLst>
              <a:ext uri="{FF2B5EF4-FFF2-40B4-BE49-F238E27FC236}">
                <a16:creationId xmlns:a16="http://schemas.microsoft.com/office/drawing/2014/main" id="{2AAAAF49-7C27-424B-8F87-509E13F51292}"/>
              </a:ext>
            </a:extLst>
          </p:cNvPr>
          <p:cNvPicPr>
            <a:picLocks noChangeAspect="1"/>
          </p:cNvPicPr>
          <p:nvPr/>
        </p:nvPicPr>
        <p:blipFill>
          <a:blip r:embed="rId3"/>
          <a:stretch>
            <a:fillRect/>
          </a:stretch>
        </p:blipFill>
        <p:spPr>
          <a:xfrm>
            <a:off x="0" y="1186449"/>
            <a:ext cx="5007589" cy="5689095"/>
          </a:xfrm>
          <a:prstGeom prst="rect">
            <a:avLst/>
          </a:prstGeom>
        </p:spPr>
      </p:pic>
      <p:pic>
        <p:nvPicPr>
          <p:cNvPr id="6" name="Imagen 5">
            <a:extLst>
              <a:ext uri="{FF2B5EF4-FFF2-40B4-BE49-F238E27FC236}">
                <a16:creationId xmlns:a16="http://schemas.microsoft.com/office/drawing/2014/main" id="{50ACBDB7-48FF-FE4D-A18E-9994B4AC31BB}"/>
              </a:ext>
            </a:extLst>
          </p:cNvPr>
          <p:cNvPicPr>
            <a:picLocks noChangeAspect="1"/>
          </p:cNvPicPr>
          <p:nvPr/>
        </p:nvPicPr>
        <p:blipFill>
          <a:blip r:embed="rId4"/>
          <a:stretch>
            <a:fillRect/>
          </a:stretch>
        </p:blipFill>
        <p:spPr>
          <a:xfrm>
            <a:off x="5007589" y="1222246"/>
            <a:ext cx="5105083" cy="5689096"/>
          </a:xfrm>
          <a:prstGeom prst="rect">
            <a:avLst/>
          </a:prstGeom>
        </p:spPr>
      </p:pic>
      <p:pic>
        <p:nvPicPr>
          <p:cNvPr id="8" name="Imagen 7">
            <a:extLst>
              <a:ext uri="{FF2B5EF4-FFF2-40B4-BE49-F238E27FC236}">
                <a16:creationId xmlns:a16="http://schemas.microsoft.com/office/drawing/2014/main" id="{BAF96896-01DD-F64B-AA43-C5BA3780C6F5}"/>
              </a:ext>
            </a:extLst>
          </p:cNvPr>
          <p:cNvPicPr>
            <a:picLocks noChangeAspect="1"/>
          </p:cNvPicPr>
          <p:nvPr/>
        </p:nvPicPr>
        <p:blipFill>
          <a:blip r:embed="rId5"/>
          <a:stretch>
            <a:fillRect/>
          </a:stretch>
        </p:blipFill>
        <p:spPr>
          <a:xfrm>
            <a:off x="10120522" y="-12904"/>
            <a:ext cx="2071478" cy="2343979"/>
          </a:xfrm>
          <a:prstGeom prst="rect">
            <a:avLst/>
          </a:prstGeom>
        </p:spPr>
      </p:pic>
      <p:sp>
        <p:nvSpPr>
          <p:cNvPr id="9" name="CuadroTexto 8">
            <a:extLst>
              <a:ext uri="{FF2B5EF4-FFF2-40B4-BE49-F238E27FC236}">
                <a16:creationId xmlns:a16="http://schemas.microsoft.com/office/drawing/2014/main" id="{667A629C-1F58-1E47-9EDC-D3604084CCC8}"/>
              </a:ext>
            </a:extLst>
          </p:cNvPr>
          <p:cNvSpPr txBox="1"/>
          <p:nvPr/>
        </p:nvSpPr>
        <p:spPr>
          <a:xfrm>
            <a:off x="1247553" y="621068"/>
            <a:ext cx="7520072" cy="523220"/>
          </a:xfrm>
          <a:prstGeom prst="rect">
            <a:avLst/>
          </a:prstGeom>
          <a:noFill/>
        </p:spPr>
        <p:txBody>
          <a:bodyPr wrap="none" rtlCol="0">
            <a:spAutoFit/>
          </a:bodyPr>
          <a:lstStyle/>
          <a:p>
            <a:r>
              <a:rPr lang="es-DO" sz="2800" dirty="0">
                <a:solidFill>
                  <a:schemeClr val="bg1"/>
                </a:solidFill>
              </a:rPr>
              <a:t>Tabla Estudiantes Encuestados, Según Escuelas</a:t>
            </a:r>
          </a:p>
        </p:txBody>
      </p:sp>
    </p:spTree>
    <p:extLst>
      <p:ext uri="{BB962C8B-B14F-4D97-AF65-F5344CB8AC3E}">
        <p14:creationId xmlns:p14="http://schemas.microsoft.com/office/powerpoint/2010/main" val="972342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43617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5" name="Imagen 4">
            <a:extLst>
              <a:ext uri="{FF2B5EF4-FFF2-40B4-BE49-F238E27FC236}">
                <a16:creationId xmlns:a16="http://schemas.microsoft.com/office/drawing/2014/main" id="{3DBC6645-8A75-1848-B5AF-271CE3FA71BE}"/>
              </a:ext>
            </a:extLst>
          </p:cNvPr>
          <p:cNvPicPr>
            <a:picLocks noChangeAspect="1"/>
          </p:cNvPicPr>
          <p:nvPr/>
        </p:nvPicPr>
        <p:blipFill>
          <a:blip r:embed="rId2"/>
          <a:stretch>
            <a:fillRect/>
          </a:stretch>
        </p:blipFill>
        <p:spPr>
          <a:xfrm>
            <a:off x="1" y="1545464"/>
            <a:ext cx="9646648" cy="5651089"/>
          </a:xfrm>
          <a:prstGeom prst="rect">
            <a:avLst/>
          </a:prstGeom>
        </p:spPr>
      </p:pic>
      <p:pic>
        <p:nvPicPr>
          <p:cNvPr id="8" name="Imagen 7">
            <a:extLst>
              <a:ext uri="{FF2B5EF4-FFF2-40B4-BE49-F238E27FC236}">
                <a16:creationId xmlns:a16="http://schemas.microsoft.com/office/drawing/2014/main" id="{12A0EC3C-7154-4C4E-9774-9AE1FFB47604}"/>
              </a:ext>
            </a:extLst>
          </p:cNvPr>
          <p:cNvPicPr>
            <a:picLocks noChangeAspect="1"/>
          </p:cNvPicPr>
          <p:nvPr/>
        </p:nvPicPr>
        <p:blipFill>
          <a:blip r:embed="rId3"/>
          <a:stretch>
            <a:fillRect/>
          </a:stretch>
        </p:blipFill>
        <p:spPr>
          <a:xfrm>
            <a:off x="9852338" y="-12904"/>
            <a:ext cx="2339662" cy="2283789"/>
          </a:xfrm>
          <a:prstGeom prst="rect">
            <a:avLst/>
          </a:prstGeom>
        </p:spPr>
      </p:pic>
      <p:sp>
        <p:nvSpPr>
          <p:cNvPr id="9" name="CuadroTexto 8">
            <a:extLst>
              <a:ext uri="{FF2B5EF4-FFF2-40B4-BE49-F238E27FC236}">
                <a16:creationId xmlns:a16="http://schemas.microsoft.com/office/drawing/2014/main" id="{96C4934B-43D0-744A-8488-9B146EB44109}"/>
              </a:ext>
            </a:extLst>
          </p:cNvPr>
          <p:cNvSpPr txBox="1"/>
          <p:nvPr/>
        </p:nvSpPr>
        <p:spPr>
          <a:xfrm>
            <a:off x="1056068" y="700947"/>
            <a:ext cx="7796558" cy="523220"/>
          </a:xfrm>
          <a:prstGeom prst="rect">
            <a:avLst/>
          </a:prstGeom>
          <a:noFill/>
        </p:spPr>
        <p:txBody>
          <a:bodyPr wrap="none" rtlCol="0">
            <a:spAutoFit/>
          </a:bodyPr>
          <a:lstStyle/>
          <a:p>
            <a:r>
              <a:rPr lang="es-DO" sz="2800" dirty="0">
                <a:solidFill>
                  <a:schemeClr val="bg1"/>
                </a:solidFill>
              </a:rPr>
              <a:t>Gráfico Estudiantes Encuestados, Según Escuelas</a:t>
            </a:r>
          </a:p>
        </p:txBody>
      </p:sp>
    </p:spTree>
    <p:extLst>
      <p:ext uri="{BB962C8B-B14F-4D97-AF65-F5344CB8AC3E}">
        <p14:creationId xmlns:p14="http://schemas.microsoft.com/office/powerpoint/2010/main" val="2911471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42232"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a:xfrm>
            <a:off x="489397" y="2283455"/>
            <a:ext cx="11384924" cy="4270248"/>
          </a:xfrm>
        </p:spPr>
        <p:txBody>
          <a:bodyPr>
            <a:normAutofit/>
          </a:bodyPr>
          <a:lstStyle/>
          <a:p>
            <a:r>
              <a:rPr lang="es-DO" sz="2400" dirty="0"/>
              <a:t>El origen de este estudio: UASD-SFM.</a:t>
            </a:r>
          </a:p>
          <a:p>
            <a:r>
              <a:rPr lang="es-DO" sz="2400" dirty="0"/>
              <a:t>Las gracias al Director General de la UASD Reinto San Francisco de Macorís, Profesor Miguel Medina y a la profesora Alfa Yanet Frías por haberme aceptado como un colaborador suyos, en su intención de realizar la evaluación de proceso del arranque del primer semestre virtual de la Universidad Autónoma de Santo Domingo en SFM y autorizar el uso de referencia al formulario de captura de la data que ellos han estado utilizando en su propio estudio regional.</a:t>
            </a:r>
          </a:p>
          <a:p>
            <a:r>
              <a:rPr lang="es-DO" sz="2400" dirty="0"/>
              <a:t> He de compartirles la base de datos relativa a SFM, levantada desde el estudio nacional, tay y como prometí para que puedan realizar una análisis comparado con los resultados de las dos aplicaciones.  </a:t>
            </a:r>
          </a:p>
          <a:p>
            <a:endParaRPr lang="es-DO" sz="2400" dirty="0"/>
          </a:p>
          <a:p>
            <a:endParaRPr lang="es-DO" sz="2400" dirty="0"/>
          </a:p>
          <a:p>
            <a:endParaRPr lang="es-DO" sz="2400" dirty="0"/>
          </a:p>
          <a:p>
            <a:endParaRPr lang="es-DO" sz="2400" dirty="0">
              <a:latin typeface="Arial Narrow" panose="020B0604020202020204" pitchFamily="34" charset="0"/>
              <a:cs typeface="Arial Narrow" panose="020B0604020202020204" pitchFamily="34" charset="0"/>
            </a:endParaRPr>
          </a:p>
        </p:txBody>
      </p:sp>
      <p:pic>
        <p:nvPicPr>
          <p:cNvPr id="3" name="Imagen 2">
            <a:extLst>
              <a:ext uri="{FF2B5EF4-FFF2-40B4-BE49-F238E27FC236}">
                <a16:creationId xmlns:a16="http://schemas.microsoft.com/office/drawing/2014/main" id="{80FC21E0-B071-6844-85EF-65CAD7F47C1B}"/>
              </a:ext>
            </a:extLst>
          </p:cNvPr>
          <p:cNvPicPr>
            <a:picLocks noChangeAspect="1"/>
          </p:cNvPicPr>
          <p:nvPr/>
        </p:nvPicPr>
        <p:blipFill>
          <a:blip r:embed="rId2"/>
          <a:stretch>
            <a:fillRect/>
          </a:stretch>
        </p:blipFill>
        <p:spPr>
          <a:xfrm>
            <a:off x="9865217" y="12238"/>
            <a:ext cx="2326783" cy="2271217"/>
          </a:xfrm>
          <a:prstGeom prst="rect">
            <a:avLst/>
          </a:prstGeom>
        </p:spPr>
      </p:pic>
      <p:sp>
        <p:nvSpPr>
          <p:cNvPr id="6" name="CuadroTexto 5">
            <a:extLst>
              <a:ext uri="{FF2B5EF4-FFF2-40B4-BE49-F238E27FC236}">
                <a16:creationId xmlns:a16="http://schemas.microsoft.com/office/drawing/2014/main" id="{55798324-374B-9E43-8F83-69B11E61FC42}"/>
              </a:ext>
            </a:extLst>
          </p:cNvPr>
          <p:cNvSpPr txBox="1"/>
          <p:nvPr/>
        </p:nvSpPr>
        <p:spPr>
          <a:xfrm flipH="1">
            <a:off x="3082392" y="988870"/>
            <a:ext cx="6027216" cy="523220"/>
          </a:xfrm>
          <a:prstGeom prst="rect">
            <a:avLst/>
          </a:prstGeom>
          <a:noFill/>
        </p:spPr>
        <p:txBody>
          <a:bodyPr wrap="square" rtlCol="0">
            <a:spAutoFit/>
          </a:bodyPr>
          <a:lstStyle/>
          <a:p>
            <a:r>
              <a:rPr lang="es-DO" sz="2800" dirty="0">
                <a:solidFill>
                  <a:schemeClr val="bg1"/>
                </a:solidFill>
              </a:rPr>
              <a:t>Origen y Motivación del estudio</a:t>
            </a:r>
          </a:p>
        </p:txBody>
      </p:sp>
    </p:spTree>
    <p:extLst>
      <p:ext uri="{BB962C8B-B14F-4D97-AF65-F5344CB8AC3E}">
        <p14:creationId xmlns:p14="http://schemas.microsoft.com/office/powerpoint/2010/main" val="3861252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539201"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3" name="Imagen 2">
            <a:extLst>
              <a:ext uri="{FF2B5EF4-FFF2-40B4-BE49-F238E27FC236}">
                <a16:creationId xmlns:a16="http://schemas.microsoft.com/office/drawing/2014/main" id="{90705464-673B-8040-A52B-13D76AFA740A}"/>
              </a:ext>
            </a:extLst>
          </p:cNvPr>
          <p:cNvPicPr>
            <a:picLocks noChangeAspect="1"/>
          </p:cNvPicPr>
          <p:nvPr/>
        </p:nvPicPr>
        <p:blipFill>
          <a:blip r:embed="rId2"/>
          <a:stretch>
            <a:fillRect/>
          </a:stretch>
        </p:blipFill>
        <p:spPr>
          <a:xfrm>
            <a:off x="0" y="2228045"/>
            <a:ext cx="4882853" cy="4629956"/>
          </a:xfrm>
          <a:prstGeom prst="rect">
            <a:avLst/>
          </a:prstGeom>
        </p:spPr>
      </p:pic>
      <p:pic>
        <p:nvPicPr>
          <p:cNvPr id="6" name="Imagen 5">
            <a:extLst>
              <a:ext uri="{FF2B5EF4-FFF2-40B4-BE49-F238E27FC236}">
                <a16:creationId xmlns:a16="http://schemas.microsoft.com/office/drawing/2014/main" id="{68390CBB-466C-FA45-85B2-F6343DB6F486}"/>
              </a:ext>
            </a:extLst>
          </p:cNvPr>
          <p:cNvPicPr>
            <a:picLocks noChangeAspect="1"/>
          </p:cNvPicPr>
          <p:nvPr/>
        </p:nvPicPr>
        <p:blipFill>
          <a:blip r:embed="rId3"/>
          <a:stretch>
            <a:fillRect/>
          </a:stretch>
        </p:blipFill>
        <p:spPr>
          <a:xfrm>
            <a:off x="4882853" y="2228046"/>
            <a:ext cx="7350076" cy="4629954"/>
          </a:xfrm>
          <a:prstGeom prst="rect">
            <a:avLst/>
          </a:prstGeom>
        </p:spPr>
      </p:pic>
      <p:pic>
        <p:nvPicPr>
          <p:cNvPr id="10" name="Imagen 9">
            <a:extLst>
              <a:ext uri="{FF2B5EF4-FFF2-40B4-BE49-F238E27FC236}">
                <a16:creationId xmlns:a16="http://schemas.microsoft.com/office/drawing/2014/main" id="{97F9777D-B991-2043-8CE8-5452AA33D40E}"/>
              </a:ext>
            </a:extLst>
          </p:cNvPr>
          <p:cNvPicPr>
            <a:picLocks noChangeAspect="1"/>
          </p:cNvPicPr>
          <p:nvPr/>
        </p:nvPicPr>
        <p:blipFill>
          <a:blip r:embed="rId4"/>
          <a:stretch>
            <a:fillRect/>
          </a:stretch>
        </p:blipFill>
        <p:spPr>
          <a:xfrm>
            <a:off x="9852338" y="-12904"/>
            <a:ext cx="2339662" cy="2283789"/>
          </a:xfrm>
          <a:prstGeom prst="rect">
            <a:avLst/>
          </a:prstGeom>
        </p:spPr>
      </p:pic>
      <p:sp>
        <p:nvSpPr>
          <p:cNvPr id="12" name="CuadroTexto 11">
            <a:extLst>
              <a:ext uri="{FF2B5EF4-FFF2-40B4-BE49-F238E27FC236}">
                <a16:creationId xmlns:a16="http://schemas.microsoft.com/office/drawing/2014/main" id="{56E0F706-166E-2D4F-97BB-7F795209A410}"/>
              </a:ext>
            </a:extLst>
          </p:cNvPr>
          <p:cNvSpPr txBox="1"/>
          <p:nvPr/>
        </p:nvSpPr>
        <p:spPr>
          <a:xfrm>
            <a:off x="631497" y="1110107"/>
            <a:ext cx="8874096" cy="523220"/>
          </a:xfrm>
          <a:prstGeom prst="rect">
            <a:avLst/>
          </a:prstGeom>
          <a:noFill/>
        </p:spPr>
        <p:txBody>
          <a:bodyPr wrap="none" rtlCol="0">
            <a:spAutoFit/>
          </a:bodyPr>
          <a:lstStyle/>
          <a:p>
            <a:r>
              <a:rPr lang="es-DO" sz="2800" dirty="0">
                <a:solidFill>
                  <a:schemeClr val="bg1"/>
                </a:solidFill>
              </a:rPr>
              <a:t>Tabla y Gráfico Estudiantes Encuestados, Según Campus.</a:t>
            </a:r>
          </a:p>
        </p:txBody>
      </p:sp>
    </p:spTree>
    <p:extLst>
      <p:ext uri="{BB962C8B-B14F-4D97-AF65-F5344CB8AC3E}">
        <p14:creationId xmlns:p14="http://schemas.microsoft.com/office/powerpoint/2010/main" val="2394041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412953" y="1114042"/>
            <a:ext cx="8771504" cy="523220"/>
          </a:xfrm>
          <a:prstGeom prst="rect">
            <a:avLst/>
          </a:prstGeom>
          <a:noFill/>
        </p:spPr>
        <p:txBody>
          <a:bodyPr wrap="none" rtlCol="0">
            <a:spAutoFit/>
          </a:bodyPr>
          <a:lstStyle/>
          <a:p>
            <a:r>
              <a:rPr lang="es-DO" sz="2800" dirty="0">
                <a:solidFill>
                  <a:schemeClr val="bg1"/>
                </a:solidFill>
              </a:rPr>
              <a:t>Tabla y Gráfico Estudiantes Encuestados, Según Empleo</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3"/>
          <a:stretch>
            <a:fillRect/>
          </a:stretch>
        </p:blipFill>
        <p:spPr>
          <a:xfrm>
            <a:off x="9852338" y="-12904"/>
            <a:ext cx="2339662" cy="2283789"/>
          </a:xfrm>
          <a:prstGeom prst="rect">
            <a:avLst/>
          </a:prstGeom>
        </p:spPr>
      </p:pic>
      <p:pic>
        <p:nvPicPr>
          <p:cNvPr id="9" name="Imagen 8">
            <a:extLst>
              <a:ext uri="{FF2B5EF4-FFF2-40B4-BE49-F238E27FC236}">
                <a16:creationId xmlns:a16="http://schemas.microsoft.com/office/drawing/2014/main" id="{025DA69A-8C51-CA4F-87AD-7F07FDFFB113}"/>
              </a:ext>
            </a:extLst>
          </p:cNvPr>
          <p:cNvPicPr>
            <a:picLocks noChangeAspect="1"/>
          </p:cNvPicPr>
          <p:nvPr/>
        </p:nvPicPr>
        <p:blipFill>
          <a:blip r:embed="rId4"/>
          <a:stretch>
            <a:fillRect/>
          </a:stretch>
        </p:blipFill>
        <p:spPr>
          <a:xfrm>
            <a:off x="6306678" y="2654038"/>
            <a:ext cx="5885322" cy="3866156"/>
          </a:xfrm>
          <a:prstGeom prst="rect">
            <a:avLst/>
          </a:prstGeom>
        </p:spPr>
      </p:pic>
      <p:pic>
        <p:nvPicPr>
          <p:cNvPr id="12" name="Imagen 11">
            <a:extLst>
              <a:ext uri="{FF2B5EF4-FFF2-40B4-BE49-F238E27FC236}">
                <a16:creationId xmlns:a16="http://schemas.microsoft.com/office/drawing/2014/main" id="{CBB48C83-29C1-6747-9C54-75E57CB3D986}"/>
              </a:ext>
            </a:extLst>
          </p:cNvPr>
          <p:cNvPicPr>
            <a:picLocks noChangeAspect="1"/>
          </p:cNvPicPr>
          <p:nvPr/>
        </p:nvPicPr>
        <p:blipFill>
          <a:blip r:embed="rId5"/>
          <a:stretch>
            <a:fillRect/>
          </a:stretch>
        </p:blipFill>
        <p:spPr>
          <a:xfrm>
            <a:off x="0" y="2270886"/>
            <a:ext cx="6214235" cy="4587114"/>
          </a:xfrm>
          <a:prstGeom prst="rect">
            <a:avLst/>
          </a:prstGeom>
        </p:spPr>
      </p:pic>
    </p:spTree>
    <p:extLst>
      <p:ext uri="{BB962C8B-B14F-4D97-AF65-F5344CB8AC3E}">
        <p14:creationId xmlns:p14="http://schemas.microsoft.com/office/powerpoint/2010/main" val="887724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317434" y="1004246"/>
            <a:ext cx="9573775" cy="830997"/>
          </a:xfrm>
          <a:prstGeom prst="rect">
            <a:avLst/>
          </a:prstGeom>
          <a:noFill/>
        </p:spPr>
        <p:txBody>
          <a:bodyPr wrap="none" rtlCol="0">
            <a:spAutoFit/>
          </a:bodyPr>
          <a:lstStyle/>
          <a:p>
            <a:pPr algn="ctr"/>
            <a:r>
              <a:rPr lang="es-DO" sz="2400" dirty="0">
                <a:solidFill>
                  <a:schemeClr val="bg1"/>
                </a:solidFill>
              </a:rPr>
              <a:t>Tabla y Gráfico Estudiantes Encuestados, Según Grupos Ocupacionales </a:t>
            </a:r>
          </a:p>
          <a:p>
            <a:pPr algn="ctr"/>
            <a:r>
              <a:rPr lang="es-DO" sz="2400" dirty="0">
                <a:solidFill>
                  <a:schemeClr val="bg1"/>
                </a:solidFill>
              </a:rPr>
              <a:t>correspondientes a los empleos indicados por los encuestados</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A51B516B-C15E-884F-B34C-0EE533CE457C}"/>
              </a:ext>
            </a:extLst>
          </p:cNvPr>
          <p:cNvPicPr>
            <a:picLocks noChangeAspect="1"/>
          </p:cNvPicPr>
          <p:nvPr/>
        </p:nvPicPr>
        <p:blipFill>
          <a:blip r:embed="rId3"/>
          <a:stretch>
            <a:fillRect/>
          </a:stretch>
        </p:blipFill>
        <p:spPr>
          <a:xfrm>
            <a:off x="0" y="2324100"/>
            <a:ext cx="6516710" cy="4533900"/>
          </a:xfrm>
          <a:prstGeom prst="rect">
            <a:avLst/>
          </a:prstGeom>
        </p:spPr>
      </p:pic>
      <p:pic>
        <p:nvPicPr>
          <p:cNvPr id="5" name="Imagen 4">
            <a:extLst>
              <a:ext uri="{FF2B5EF4-FFF2-40B4-BE49-F238E27FC236}">
                <a16:creationId xmlns:a16="http://schemas.microsoft.com/office/drawing/2014/main" id="{D1A2B96F-2D09-DC43-8BAF-0E4486CFF4A1}"/>
              </a:ext>
            </a:extLst>
          </p:cNvPr>
          <p:cNvPicPr>
            <a:picLocks noChangeAspect="1"/>
          </p:cNvPicPr>
          <p:nvPr/>
        </p:nvPicPr>
        <p:blipFill>
          <a:blip r:embed="rId4"/>
          <a:stretch>
            <a:fillRect/>
          </a:stretch>
        </p:blipFill>
        <p:spPr>
          <a:xfrm>
            <a:off x="6516710" y="2270884"/>
            <a:ext cx="5691356" cy="4587115"/>
          </a:xfrm>
          <a:prstGeom prst="rect">
            <a:avLst/>
          </a:prstGeom>
        </p:spPr>
      </p:pic>
    </p:spTree>
    <p:extLst>
      <p:ext uri="{BB962C8B-B14F-4D97-AF65-F5344CB8AC3E}">
        <p14:creationId xmlns:p14="http://schemas.microsoft.com/office/powerpoint/2010/main" val="4180286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38363" y="1154650"/>
            <a:ext cx="9576211" cy="523220"/>
          </a:xfrm>
          <a:prstGeom prst="rect">
            <a:avLst/>
          </a:prstGeom>
          <a:noFill/>
        </p:spPr>
        <p:txBody>
          <a:bodyPr wrap="none" rtlCol="0">
            <a:spAutoFit/>
          </a:bodyPr>
          <a:lstStyle/>
          <a:p>
            <a:r>
              <a:rPr lang="es-DO" sz="2800" dirty="0">
                <a:solidFill>
                  <a:schemeClr val="bg1"/>
                </a:solidFill>
              </a:rPr>
              <a:t>Tabla y Gráfico Estudiantes Encuestados, Según Si tiene hijos</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4CA639EB-2285-2E49-9932-447C72D52F07}"/>
              </a:ext>
            </a:extLst>
          </p:cNvPr>
          <p:cNvPicPr>
            <a:picLocks noChangeAspect="1"/>
          </p:cNvPicPr>
          <p:nvPr/>
        </p:nvPicPr>
        <p:blipFill>
          <a:blip r:embed="rId3"/>
          <a:stretch>
            <a:fillRect/>
          </a:stretch>
        </p:blipFill>
        <p:spPr>
          <a:xfrm>
            <a:off x="38363" y="2273300"/>
            <a:ext cx="5860161" cy="4584700"/>
          </a:xfrm>
          <a:prstGeom prst="rect">
            <a:avLst/>
          </a:prstGeom>
        </p:spPr>
      </p:pic>
      <p:pic>
        <p:nvPicPr>
          <p:cNvPr id="5" name="Imagen 4">
            <a:extLst>
              <a:ext uri="{FF2B5EF4-FFF2-40B4-BE49-F238E27FC236}">
                <a16:creationId xmlns:a16="http://schemas.microsoft.com/office/drawing/2014/main" id="{D09D713F-6AD3-204F-983D-DDC1978EB991}"/>
              </a:ext>
            </a:extLst>
          </p:cNvPr>
          <p:cNvPicPr>
            <a:picLocks noChangeAspect="1"/>
          </p:cNvPicPr>
          <p:nvPr/>
        </p:nvPicPr>
        <p:blipFill>
          <a:blip r:embed="rId4"/>
          <a:stretch>
            <a:fillRect/>
          </a:stretch>
        </p:blipFill>
        <p:spPr>
          <a:xfrm>
            <a:off x="5995662" y="2590111"/>
            <a:ext cx="6196338" cy="3951077"/>
          </a:xfrm>
          <a:prstGeom prst="rect">
            <a:avLst/>
          </a:prstGeom>
        </p:spPr>
      </p:pic>
    </p:spTree>
    <p:extLst>
      <p:ext uri="{BB962C8B-B14F-4D97-AF65-F5344CB8AC3E}">
        <p14:creationId xmlns:p14="http://schemas.microsoft.com/office/powerpoint/2010/main" val="130099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412953" y="1114042"/>
            <a:ext cx="8868453" cy="461665"/>
          </a:xfrm>
          <a:prstGeom prst="rect">
            <a:avLst/>
          </a:prstGeom>
          <a:noFill/>
        </p:spPr>
        <p:txBody>
          <a:bodyPr wrap="none" rtlCol="0">
            <a:spAutoFit/>
          </a:bodyPr>
          <a:lstStyle/>
          <a:p>
            <a:r>
              <a:rPr lang="es-DO" sz="2400" dirty="0">
                <a:solidFill>
                  <a:schemeClr val="bg1"/>
                </a:solidFill>
              </a:rPr>
              <a:t>Tabla y Gráfico Estudiantes Encuestados, Según Cantidad de Hijos</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6" name="Imagen 5">
            <a:extLst>
              <a:ext uri="{FF2B5EF4-FFF2-40B4-BE49-F238E27FC236}">
                <a16:creationId xmlns:a16="http://schemas.microsoft.com/office/drawing/2014/main" id="{C7B4021E-6005-9E46-BC2E-334DEF932E28}"/>
              </a:ext>
            </a:extLst>
          </p:cNvPr>
          <p:cNvPicPr>
            <a:picLocks noChangeAspect="1"/>
          </p:cNvPicPr>
          <p:nvPr/>
        </p:nvPicPr>
        <p:blipFill>
          <a:blip r:embed="rId3"/>
          <a:stretch>
            <a:fillRect/>
          </a:stretch>
        </p:blipFill>
        <p:spPr>
          <a:xfrm>
            <a:off x="6648655" y="2293558"/>
            <a:ext cx="5508701" cy="4587115"/>
          </a:xfrm>
          <a:prstGeom prst="rect">
            <a:avLst/>
          </a:prstGeom>
        </p:spPr>
      </p:pic>
      <p:pic>
        <p:nvPicPr>
          <p:cNvPr id="7" name="Imagen 6">
            <a:extLst>
              <a:ext uri="{FF2B5EF4-FFF2-40B4-BE49-F238E27FC236}">
                <a16:creationId xmlns:a16="http://schemas.microsoft.com/office/drawing/2014/main" id="{D677118D-F678-2E4F-951D-51A8EA20CD22}"/>
              </a:ext>
            </a:extLst>
          </p:cNvPr>
          <p:cNvPicPr>
            <a:picLocks noChangeAspect="1"/>
          </p:cNvPicPr>
          <p:nvPr/>
        </p:nvPicPr>
        <p:blipFill>
          <a:blip r:embed="rId4"/>
          <a:stretch>
            <a:fillRect/>
          </a:stretch>
        </p:blipFill>
        <p:spPr>
          <a:xfrm>
            <a:off x="34644" y="2270884"/>
            <a:ext cx="6541890" cy="4587115"/>
          </a:xfrm>
          <a:prstGeom prst="rect">
            <a:avLst/>
          </a:prstGeom>
        </p:spPr>
      </p:pic>
    </p:spTree>
    <p:extLst>
      <p:ext uri="{BB962C8B-B14F-4D97-AF65-F5344CB8AC3E}">
        <p14:creationId xmlns:p14="http://schemas.microsoft.com/office/powerpoint/2010/main" val="1191944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65175" y="1047724"/>
            <a:ext cx="9812623" cy="830997"/>
          </a:xfrm>
          <a:prstGeom prst="rect">
            <a:avLst/>
          </a:prstGeom>
          <a:noFill/>
        </p:spPr>
        <p:txBody>
          <a:bodyPr wrap="none" rtlCol="0">
            <a:spAutoFit/>
          </a:bodyPr>
          <a:lstStyle/>
          <a:p>
            <a:pPr algn="ctr"/>
            <a:r>
              <a:rPr lang="es-DO" sz="2400" dirty="0">
                <a:solidFill>
                  <a:schemeClr val="bg1"/>
                </a:solidFill>
              </a:rPr>
              <a:t>Tabla y Gráfico Estudiantes Encuestados, Según si han recibido docencia </a:t>
            </a:r>
          </a:p>
          <a:p>
            <a:pPr algn="ctr"/>
            <a:r>
              <a:rPr lang="es-DO" sz="2400" dirty="0">
                <a:solidFill>
                  <a:schemeClr val="bg1"/>
                </a:solidFill>
              </a:rPr>
              <a:t>Virtual en semestres anteriores</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6" name="Imagen 5">
            <a:extLst>
              <a:ext uri="{FF2B5EF4-FFF2-40B4-BE49-F238E27FC236}">
                <a16:creationId xmlns:a16="http://schemas.microsoft.com/office/drawing/2014/main" id="{143E6E94-DA2B-C448-8C63-95F5797C87E7}"/>
              </a:ext>
            </a:extLst>
          </p:cNvPr>
          <p:cNvPicPr>
            <a:picLocks noChangeAspect="1"/>
          </p:cNvPicPr>
          <p:nvPr/>
        </p:nvPicPr>
        <p:blipFill>
          <a:blip r:embed="rId3"/>
          <a:stretch>
            <a:fillRect/>
          </a:stretch>
        </p:blipFill>
        <p:spPr>
          <a:xfrm>
            <a:off x="6629400" y="2869538"/>
            <a:ext cx="5562600" cy="3441700"/>
          </a:xfrm>
          <a:prstGeom prst="rect">
            <a:avLst/>
          </a:prstGeom>
        </p:spPr>
      </p:pic>
      <p:pic>
        <p:nvPicPr>
          <p:cNvPr id="7" name="Imagen 6">
            <a:extLst>
              <a:ext uri="{FF2B5EF4-FFF2-40B4-BE49-F238E27FC236}">
                <a16:creationId xmlns:a16="http://schemas.microsoft.com/office/drawing/2014/main" id="{B7FCA9CA-E91A-D049-B1A9-B9F45D38892A}"/>
              </a:ext>
            </a:extLst>
          </p:cNvPr>
          <p:cNvPicPr>
            <a:picLocks noChangeAspect="1"/>
          </p:cNvPicPr>
          <p:nvPr/>
        </p:nvPicPr>
        <p:blipFill>
          <a:blip r:embed="rId4"/>
          <a:stretch>
            <a:fillRect/>
          </a:stretch>
        </p:blipFill>
        <p:spPr>
          <a:xfrm>
            <a:off x="17379" y="2270885"/>
            <a:ext cx="6644828" cy="4490523"/>
          </a:xfrm>
          <a:prstGeom prst="rect">
            <a:avLst/>
          </a:prstGeom>
        </p:spPr>
      </p:pic>
    </p:spTree>
    <p:extLst>
      <p:ext uri="{BB962C8B-B14F-4D97-AF65-F5344CB8AC3E}">
        <p14:creationId xmlns:p14="http://schemas.microsoft.com/office/powerpoint/2010/main" val="3085150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617289" y="1047724"/>
            <a:ext cx="8447697" cy="707886"/>
          </a:xfrm>
          <a:prstGeom prst="rect">
            <a:avLst/>
          </a:prstGeom>
          <a:noFill/>
        </p:spPr>
        <p:txBody>
          <a:bodyPr wrap="none" rtlCol="0">
            <a:spAutoFit/>
          </a:bodyPr>
          <a:lstStyle/>
          <a:p>
            <a:pPr algn="ctr"/>
            <a:r>
              <a:rPr lang="es-DO" sz="2000" dirty="0">
                <a:solidFill>
                  <a:schemeClr val="bg1"/>
                </a:solidFill>
              </a:rPr>
              <a:t>Tabla y Gráfico Estudiantes Encuestados, Según si han recibido docencia </a:t>
            </a:r>
          </a:p>
          <a:p>
            <a:pPr algn="ctr"/>
            <a:r>
              <a:rPr lang="es-DO" sz="2000" dirty="0">
                <a:solidFill>
                  <a:schemeClr val="bg1"/>
                </a:solidFill>
              </a:rPr>
              <a:t>Virtual en semestres anteriores y dificultades tenidas en el actual semestre</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graphicFrame>
        <p:nvGraphicFramePr>
          <p:cNvPr id="5" name="Tabla 4">
            <a:extLst>
              <a:ext uri="{FF2B5EF4-FFF2-40B4-BE49-F238E27FC236}">
                <a16:creationId xmlns:a16="http://schemas.microsoft.com/office/drawing/2014/main" id="{C861EFAD-0705-C84D-9C1C-AA3BFE7FE909}"/>
              </a:ext>
            </a:extLst>
          </p:cNvPr>
          <p:cNvGraphicFramePr>
            <a:graphicFrameLocks noGrp="1"/>
          </p:cNvGraphicFramePr>
          <p:nvPr>
            <p:extLst>
              <p:ext uri="{D42A27DB-BD31-4B8C-83A1-F6EECF244321}">
                <p14:modId xmlns:p14="http://schemas.microsoft.com/office/powerpoint/2010/main" val="3401569084"/>
              </p:ext>
            </p:extLst>
          </p:nvPr>
        </p:nvGraphicFramePr>
        <p:xfrm>
          <a:off x="-4" y="2411056"/>
          <a:ext cx="9002334" cy="4022997"/>
        </p:xfrm>
        <a:graphic>
          <a:graphicData uri="http://schemas.openxmlformats.org/drawingml/2006/table">
            <a:tbl>
              <a:tblPr/>
              <a:tblGrid>
                <a:gridCol w="2138826">
                  <a:extLst>
                    <a:ext uri="{9D8B030D-6E8A-4147-A177-3AD203B41FA5}">
                      <a16:colId xmlns:a16="http://schemas.microsoft.com/office/drawing/2014/main" val="1772928691"/>
                    </a:ext>
                  </a:extLst>
                </a:gridCol>
                <a:gridCol w="571959">
                  <a:extLst>
                    <a:ext uri="{9D8B030D-6E8A-4147-A177-3AD203B41FA5}">
                      <a16:colId xmlns:a16="http://schemas.microsoft.com/office/drawing/2014/main" val="3566832269"/>
                    </a:ext>
                  </a:extLst>
                </a:gridCol>
                <a:gridCol w="571959">
                  <a:extLst>
                    <a:ext uri="{9D8B030D-6E8A-4147-A177-3AD203B41FA5}">
                      <a16:colId xmlns:a16="http://schemas.microsoft.com/office/drawing/2014/main" val="2069919047"/>
                    </a:ext>
                  </a:extLst>
                </a:gridCol>
                <a:gridCol w="571959">
                  <a:extLst>
                    <a:ext uri="{9D8B030D-6E8A-4147-A177-3AD203B41FA5}">
                      <a16:colId xmlns:a16="http://schemas.microsoft.com/office/drawing/2014/main" val="1022687358"/>
                    </a:ext>
                  </a:extLst>
                </a:gridCol>
                <a:gridCol w="571959">
                  <a:extLst>
                    <a:ext uri="{9D8B030D-6E8A-4147-A177-3AD203B41FA5}">
                      <a16:colId xmlns:a16="http://schemas.microsoft.com/office/drawing/2014/main" val="2108038225"/>
                    </a:ext>
                  </a:extLst>
                </a:gridCol>
                <a:gridCol w="571959">
                  <a:extLst>
                    <a:ext uri="{9D8B030D-6E8A-4147-A177-3AD203B41FA5}">
                      <a16:colId xmlns:a16="http://schemas.microsoft.com/office/drawing/2014/main" val="1348271939"/>
                    </a:ext>
                  </a:extLst>
                </a:gridCol>
                <a:gridCol w="571959">
                  <a:extLst>
                    <a:ext uri="{9D8B030D-6E8A-4147-A177-3AD203B41FA5}">
                      <a16:colId xmlns:a16="http://schemas.microsoft.com/office/drawing/2014/main" val="3521357472"/>
                    </a:ext>
                  </a:extLst>
                </a:gridCol>
                <a:gridCol w="571959">
                  <a:extLst>
                    <a:ext uri="{9D8B030D-6E8A-4147-A177-3AD203B41FA5}">
                      <a16:colId xmlns:a16="http://schemas.microsoft.com/office/drawing/2014/main" val="3446420606"/>
                    </a:ext>
                  </a:extLst>
                </a:gridCol>
                <a:gridCol w="571959">
                  <a:extLst>
                    <a:ext uri="{9D8B030D-6E8A-4147-A177-3AD203B41FA5}">
                      <a16:colId xmlns:a16="http://schemas.microsoft.com/office/drawing/2014/main" val="2366818447"/>
                    </a:ext>
                  </a:extLst>
                </a:gridCol>
                <a:gridCol w="571959">
                  <a:extLst>
                    <a:ext uri="{9D8B030D-6E8A-4147-A177-3AD203B41FA5}">
                      <a16:colId xmlns:a16="http://schemas.microsoft.com/office/drawing/2014/main" val="3117492448"/>
                    </a:ext>
                  </a:extLst>
                </a:gridCol>
                <a:gridCol w="571959">
                  <a:extLst>
                    <a:ext uri="{9D8B030D-6E8A-4147-A177-3AD203B41FA5}">
                      <a16:colId xmlns:a16="http://schemas.microsoft.com/office/drawing/2014/main" val="2359459795"/>
                    </a:ext>
                  </a:extLst>
                </a:gridCol>
                <a:gridCol w="571959">
                  <a:extLst>
                    <a:ext uri="{9D8B030D-6E8A-4147-A177-3AD203B41FA5}">
                      <a16:colId xmlns:a16="http://schemas.microsoft.com/office/drawing/2014/main" val="770905886"/>
                    </a:ext>
                  </a:extLst>
                </a:gridCol>
                <a:gridCol w="571959">
                  <a:extLst>
                    <a:ext uri="{9D8B030D-6E8A-4147-A177-3AD203B41FA5}">
                      <a16:colId xmlns:a16="http://schemas.microsoft.com/office/drawing/2014/main" val="3154636680"/>
                    </a:ext>
                  </a:extLst>
                </a:gridCol>
              </a:tblGrid>
              <a:tr h="956877">
                <a:tc>
                  <a:txBody>
                    <a:bodyPr/>
                    <a:lstStyle/>
                    <a:p>
                      <a:pPr algn="l" fontAlgn="b"/>
                      <a:endParaRPr lang="es-DO" sz="900" b="0" i="0" u="none" strike="noStrike" dirty="0">
                        <a:solidFill>
                          <a:srgbClr val="000000"/>
                        </a:solidFill>
                        <a:effectLst/>
                        <a:latin typeface="Calibri" panose="020F0502020204030204" pitchFamily="34" charset="0"/>
                      </a:endParaRPr>
                    </a:p>
                  </a:txBody>
                  <a:tcPr marL="7520" marR="7520" marT="75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12">
                  <a:txBody>
                    <a:bodyPr/>
                    <a:lstStyle/>
                    <a:p>
                      <a:pPr algn="ctr" fontAlgn="ctr"/>
                      <a:r>
                        <a:rPr lang="es-DO" sz="1900" b="1" i="0" u="none" strike="noStrike" dirty="0">
                          <a:solidFill>
                            <a:srgbClr val="000000"/>
                          </a:solidFill>
                          <a:effectLst/>
                          <a:latin typeface="Calibri" panose="020F0502020204030204" pitchFamily="34" charset="0"/>
                        </a:rPr>
                        <a:t>¿Has podido acceder a la plataforma UASD virtual sin dificultad?</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035229998"/>
                  </a:ext>
                </a:extLst>
              </a:tr>
              <a:tr h="556093">
                <a:tc rowSpan="2">
                  <a:txBody>
                    <a:bodyPr/>
                    <a:lstStyle/>
                    <a:p>
                      <a:pPr algn="ctr" fontAlgn="ctr"/>
                      <a:r>
                        <a:rPr lang="es-DO" sz="1800" b="1" i="0" u="none" strike="noStrike" dirty="0">
                          <a:solidFill>
                            <a:srgbClr val="000000"/>
                          </a:solidFill>
                          <a:effectLst/>
                          <a:latin typeface="Calibri" panose="020F0502020204030204" pitchFamily="34" charset="0"/>
                        </a:rPr>
                        <a:t>¿Has recibido docencia virtual en semestres anteriores?</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3">
                  <a:txBody>
                    <a:bodyPr/>
                    <a:lstStyle/>
                    <a:p>
                      <a:pPr algn="ctr" fontAlgn="ctr"/>
                      <a:r>
                        <a:rPr lang="es-DO" sz="1300" b="1" i="0" u="none" strike="noStrike">
                          <a:solidFill>
                            <a:srgbClr val="000000"/>
                          </a:solidFill>
                          <a:effectLst/>
                          <a:latin typeface="Calibri" panose="020F0502020204030204" pitchFamily="34" charset="0"/>
                        </a:rPr>
                        <a:t>Si</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300" b="1" i="0" u="none" strike="noStrike">
                          <a:solidFill>
                            <a:srgbClr val="000000"/>
                          </a:solidFill>
                          <a:effectLst/>
                          <a:latin typeface="Calibri" panose="020F0502020204030204" pitchFamily="34" charset="0"/>
                        </a:rPr>
                        <a:t>No</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300" b="1" i="0" u="none" strike="noStrike">
                          <a:solidFill>
                            <a:srgbClr val="000000"/>
                          </a:solidFill>
                          <a:effectLst/>
                          <a:latin typeface="Calibri" panose="020F0502020204030204" pitchFamily="34" charset="0"/>
                        </a:rPr>
                        <a:t>Parcialmente</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300" b="1" i="0" u="none" strike="noStrike">
                          <a:solidFill>
                            <a:srgbClr val="000000"/>
                          </a:solidFill>
                          <a:effectLst/>
                          <a:latin typeface="Calibri" panose="020F0502020204030204" pitchFamily="34" charset="0"/>
                        </a:rPr>
                        <a:t>Total</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64671366"/>
                  </a:ext>
                </a:extLst>
              </a:tr>
              <a:tr h="832586">
                <a:tc vMerge="1">
                  <a:txBody>
                    <a:bodyPr/>
                    <a:lstStyle/>
                    <a:p>
                      <a:endParaRPr lang="es-DO"/>
                    </a:p>
                  </a:txBody>
                  <a:tcPr/>
                </a:tc>
                <a:tc>
                  <a:txBody>
                    <a:bodyPr/>
                    <a:lstStyle/>
                    <a:p>
                      <a:pPr algn="ctr" fontAlgn="ctr"/>
                      <a:r>
                        <a:rPr lang="es-DO" sz="1100" b="1" i="0" u="none" strike="noStrike" dirty="0">
                          <a:solidFill>
                            <a:srgbClr val="000000"/>
                          </a:solidFill>
                          <a:effectLst/>
                          <a:latin typeface="Calibri" panose="020F0502020204030204" pitchFamily="34" charset="0"/>
                        </a:rPr>
                        <a:t>Recuento</a:t>
                      </a:r>
                    </a:p>
                  </a:txBody>
                  <a:tcPr marL="7520" marR="7520" marT="75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 N columnas</a:t>
                      </a:r>
                    </a:p>
                  </a:txBody>
                  <a:tcPr marL="7520" marR="7520" marT="7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del N de fila</a:t>
                      </a:r>
                    </a:p>
                  </a:txBody>
                  <a:tcPr marL="7520" marR="7520" marT="75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Recuento</a:t>
                      </a:r>
                    </a:p>
                  </a:txBody>
                  <a:tcPr marL="7520" marR="7520" marT="75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 N columnas</a:t>
                      </a:r>
                    </a:p>
                  </a:txBody>
                  <a:tcPr marL="7520" marR="7520" marT="7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del N de fila</a:t>
                      </a:r>
                    </a:p>
                  </a:txBody>
                  <a:tcPr marL="7520" marR="7520" marT="75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Recuento</a:t>
                      </a:r>
                    </a:p>
                  </a:txBody>
                  <a:tcPr marL="7520" marR="7520" marT="75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 N columnas</a:t>
                      </a:r>
                    </a:p>
                  </a:txBody>
                  <a:tcPr marL="7520" marR="7520" marT="7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del N de fila</a:t>
                      </a:r>
                    </a:p>
                  </a:txBody>
                  <a:tcPr marL="7520" marR="7520" marT="75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Recuento</a:t>
                      </a:r>
                    </a:p>
                  </a:txBody>
                  <a:tcPr marL="7520" marR="7520" marT="75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 N columnas</a:t>
                      </a:r>
                    </a:p>
                  </a:txBody>
                  <a:tcPr marL="7520" marR="7520" marT="7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del N de fila</a:t>
                      </a:r>
                    </a:p>
                  </a:txBody>
                  <a:tcPr marL="7520" marR="7520" marT="75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814055197"/>
                  </a:ext>
                </a:extLst>
              </a:tr>
              <a:tr h="559147">
                <a:tc>
                  <a:txBody>
                    <a:bodyPr/>
                    <a:lstStyle/>
                    <a:p>
                      <a:pPr algn="ctr" fontAlgn="ctr"/>
                      <a:r>
                        <a:rPr lang="es-DO" sz="1400" b="1" i="0" u="none" strike="noStrike" dirty="0">
                          <a:solidFill>
                            <a:srgbClr val="000000"/>
                          </a:solidFill>
                          <a:effectLst/>
                          <a:latin typeface="Calibri" panose="020F0502020204030204" pitchFamily="34" charset="0"/>
                        </a:rPr>
                        <a:t>Sí</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2240</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51,0%</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32,6%</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817</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47,5%</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18,0%</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1477</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49,1%</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49,4%</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4534</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49,4%</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100,0%</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640044910"/>
                  </a:ext>
                </a:extLst>
              </a:tr>
              <a:tr h="559147">
                <a:tc>
                  <a:txBody>
                    <a:bodyPr/>
                    <a:lstStyle/>
                    <a:p>
                      <a:pPr algn="ctr" fontAlgn="ctr"/>
                      <a:r>
                        <a:rPr lang="es-DO" sz="1400" b="1" i="0" u="none" strike="noStrike">
                          <a:solidFill>
                            <a:srgbClr val="000000"/>
                          </a:solidFill>
                          <a:effectLst/>
                          <a:latin typeface="Calibri" panose="020F0502020204030204" pitchFamily="34" charset="0"/>
                        </a:rPr>
                        <a:t>No</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2323</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49,0%</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30,6%</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902</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52,5%</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19,4%</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1421</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50,9%</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50,0%</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4646</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50,6%</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100,0%</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792030867"/>
                  </a:ext>
                </a:extLst>
              </a:tr>
              <a:tr h="559147">
                <a:tc>
                  <a:txBody>
                    <a:bodyPr/>
                    <a:lstStyle/>
                    <a:p>
                      <a:pPr algn="l" fontAlgn="b"/>
                      <a:r>
                        <a:rPr lang="es-DO" sz="1100" b="1" i="0" u="none" strike="noStrike">
                          <a:solidFill>
                            <a:srgbClr val="000000"/>
                          </a:solidFill>
                          <a:effectLst/>
                          <a:latin typeface="Calibri" panose="020F0502020204030204" pitchFamily="34" charset="0"/>
                        </a:rPr>
                        <a:t>Total</a:t>
                      </a:r>
                    </a:p>
                  </a:txBody>
                  <a:tcPr marL="7520" marR="7520" marT="75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4563</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100,0%</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31,6%</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1719</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100,0%</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18,7%</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2898</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100,0%</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49,7%</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9180</a:t>
                      </a:r>
                    </a:p>
                  </a:txBody>
                  <a:tcPr marL="7520" marR="7520" marT="75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100,0%</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dirty="0">
                          <a:solidFill>
                            <a:srgbClr val="000000"/>
                          </a:solidFill>
                          <a:effectLst/>
                          <a:latin typeface="Calibri" panose="020F0502020204030204" pitchFamily="34" charset="0"/>
                        </a:rPr>
                        <a:t>100,0%</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638724216"/>
                  </a:ext>
                </a:extLst>
              </a:tr>
            </a:tbl>
          </a:graphicData>
        </a:graphic>
      </p:graphicFrame>
      <p:graphicFrame>
        <p:nvGraphicFramePr>
          <p:cNvPr id="8" name="Tabla 7">
            <a:extLst>
              <a:ext uri="{FF2B5EF4-FFF2-40B4-BE49-F238E27FC236}">
                <a16:creationId xmlns:a16="http://schemas.microsoft.com/office/drawing/2014/main" id="{ADE33E63-7A8E-5945-B5B5-CEC0E56F9AFD}"/>
              </a:ext>
            </a:extLst>
          </p:cNvPr>
          <p:cNvGraphicFramePr>
            <a:graphicFrameLocks noGrp="1"/>
          </p:cNvGraphicFramePr>
          <p:nvPr>
            <p:extLst>
              <p:ext uri="{D42A27DB-BD31-4B8C-83A1-F6EECF244321}">
                <p14:modId xmlns:p14="http://schemas.microsoft.com/office/powerpoint/2010/main" val="4134989000"/>
              </p:ext>
            </p:extLst>
          </p:nvPr>
        </p:nvGraphicFramePr>
        <p:xfrm>
          <a:off x="9118241" y="2584456"/>
          <a:ext cx="2949264" cy="3868566"/>
        </p:xfrm>
        <a:graphic>
          <a:graphicData uri="http://schemas.openxmlformats.org/drawingml/2006/table">
            <a:tbl>
              <a:tblPr/>
              <a:tblGrid>
                <a:gridCol w="2949264">
                  <a:extLst>
                    <a:ext uri="{9D8B030D-6E8A-4147-A177-3AD203B41FA5}">
                      <a16:colId xmlns:a16="http://schemas.microsoft.com/office/drawing/2014/main" val="716176950"/>
                    </a:ext>
                  </a:extLst>
                </a:gridCol>
              </a:tblGrid>
              <a:tr h="3868566">
                <a:tc>
                  <a:txBody>
                    <a:bodyPr/>
                    <a:lstStyle/>
                    <a:p>
                      <a:pPr algn="ctr" fontAlgn="ctr"/>
                      <a:r>
                        <a:rPr lang="es-DO" sz="2400" b="1" i="0" u="none" strike="noStrike" dirty="0">
                          <a:solidFill>
                            <a:srgbClr val="000000"/>
                          </a:solidFill>
                          <a:effectLst/>
                          <a:latin typeface="Calibri" panose="020F0502020204030204" pitchFamily="34" charset="0"/>
                        </a:rPr>
                        <a:t>Aunque el 51% de los estudiantes dijeron haber recibido docencia virtual en semestres anteriores, el 47.5% dijo no haber podido entrar sin dificultad a la plataforma.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38945386"/>
                  </a:ext>
                </a:extLst>
              </a:tr>
            </a:tbl>
          </a:graphicData>
        </a:graphic>
      </p:graphicFrame>
    </p:spTree>
    <p:extLst>
      <p:ext uri="{BB962C8B-B14F-4D97-AF65-F5344CB8AC3E}">
        <p14:creationId xmlns:p14="http://schemas.microsoft.com/office/powerpoint/2010/main" val="1469145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C8733AFE-1B8B-3E40-BD32-B95A0F0D56F6}"/>
              </a:ext>
            </a:extLst>
          </p:cNvPr>
          <p:cNvPicPr>
            <a:picLocks noChangeAspect="1"/>
          </p:cNvPicPr>
          <p:nvPr/>
        </p:nvPicPr>
        <p:blipFill>
          <a:blip r:embed="rId3"/>
          <a:stretch>
            <a:fillRect/>
          </a:stretch>
        </p:blipFill>
        <p:spPr>
          <a:xfrm>
            <a:off x="6358707" y="2802766"/>
            <a:ext cx="5651500" cy="3568700"/>
          </a:xfrm>
          <a:prstGeom prst="rect">
            <a:avLst/>
          </a:prstGeom>
        </p:spPr>
      </p:pic>
      <p:pic>
        <p:nvPicPr>
          <p:cNvPr id="5" name="Imagen 4">
            <a:extLst>
              <a:ext uri="{FF2B5EF4-FFF2-40B4-BE49-F238E27FC236}">
                <a16:creationId xmlns:a16="http://schemas.microsoft.com/office/drawing/2014/main" id="{8FDB53E2-A17E-FA49-9537-D7C772270ED3}"/>
              </a:ext>
            </a:extLst>
          </p:cNvPr>
          <p:cNvPicPr>
            <a:picLocks noChangeAspect="1"/>
          </p:cNvPicPr>
          <p:nvPr/>
        </p:nvPicPr>
        <p:blipFill>
          <a:blip r:embed="rId4"/>
          <a:stretch>
            <a:fillRect/>
          </a:stretch>
        </p:blipFill>
        <p:spPr>
          <a:xfrm>
            <a:off x="0" y="2270886"/>
            <a:ext cx="6299200" cy="4466980"/>
          </a:xfrm>
          <a:prstGeom prst="rect">
            <a:avLst/>
          </a:prstGeom>
        </p:spPr>
      </p:pic>
      <p:sp>
        <p:nvSpPr>
          <p:cNvPr id="8" name="CuadroTexto 7">
            <a:extLst>
              <a:ext uri="{FF2B5EF4-FFF2-40B4-BE49-F238E27FC236}">
                <a16:creationId xmlns:a16="http://schemas.microsoft.com/office/drawing/2014/main" id="{F2CA389A-1AEA-554E-B28A-6482C65BB265}"/>
              </a:ext>
            </a:extLst>
          </p:cNvPr>
          <p:cNvSpPr txBox="1"/>
          <p:nvPr/>
        </p:nvSpPr>
        <p:spPr>
          <a:xfrm>
            <a:off x="-65175" y="1047724"/>
            <a:ext cx="9812623" cy="830997"/>
          </a:xfrm>
          <a:prstGeom prst="rect">
            <a:avLst/>
          </a:prstGeom>
          <a:noFill/>
        </p:spPr>
        <p:txBody>
          <a:bodyPr wrap="none" rtlCol="0">
            <a:spAutoFit/>
          </a:bodyPr>
          <a:lstStyle/>
          <a:p>
            <a:pPr algn="ctr"/>
            <a:r>
              <a:rPr lang="es-DO" sz="2400" dirty="0">
                <a:solidFill>
                  <a:schemeClr val="bg1"/>
                </a:solidFill>
              </a:rPr>
              <a:t>Tabla y Gráfico Estudiantes Encuestados, Según si han recibido docencia </a:t>
            </a:r>
          </a:p>
          <a:p>
            <a:pPr algn="ctr"/>
            <a:r>
              <a:rPr lang="es-DO" sz="2400" dirty="0">
                <a:solidFill>
                  <a:schemeClr val="bg1"/>
                </a:solidFill>
              </a:rPr>
              <a:t>Virtual en el actual semestre 2020-20</a:t>
            </a:r>
          </a:p>
        </p:txBody>
      </p:sp>
    </p:spTree>
    <p:extLst>
      <p:ext uri="{BB962C8B-B14F-4D97-AF65-F5344CB8AC3E}">
        <p14:creationId xmlns:p14="http://schemas.microsoft.com/office/powerpoint/2010/main" val="708477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61610"/>
          </a:xfrm>
          <a:prstGeom prst="rect">
            <a:avLst/>
          </a:prstGeom>
          <a:noFill/>
        </p:spPr>
        <p:txBody>
          <a:bodyPr wrap="square" rtlCol="0">
            <a:spAutoFit/>
          </a:bodyPr>
          <a:lstStyle/>
          <a:p>
            <a:r>
              <a:rPr lang="es-DO" sz="1100" dirty="0">
                <a:solidFill>
                  <a:schemeClr val="bg1"/>
                </a:solidFill>
              </a:rPr>
              <a:t>Semestre 2020-20. </a:t>
            </a:r>
            <a:r>
              <a:rPr lang="es-DO" sz="1000" dirty="0">
                <a:solidFill>
                  <a:schemeClr val="bg1"/>
                </a:solidFill>
              </a:rPr>
              <a:t>Evaluación</a:t>
            </a:r>
            <a:r>
              <a:rPr lang="es-DO" sz="1100" dirty="0">
                <a:solidFill>
                  <a:schemeClr val="bg1"/>
                </a:solidFill>
              </a:rPr>
              <a:t> de Proceso.</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sp>
        <p:nvSpPr>
          <p:cNvPr id="8" name="CuadroTexto 7">
            <a:extLst>
              <a:ext uri="{FF2B5EF4-FFF2-40B4-BE49-F238E27FC236}">
                <a16:creationId xmlns:a16="http://schemas.microsoft.com/office/drawing/2014/main" id="{F2CA389A-1AEA-554E-B28A-6482C65BB265}"/>
              </a:ext>
            </a:extLst>
          </p:cNvPr>
          <p:cNvSpPr txBox="1"/>
          <p:nvPr/>
        </p:nvSpPr>
        <p:spPr>
          <a:xfrm>
            <a:off x="849755" y="983330"/>
            <a:ext cx="7920758" cy="923330"/>
          </a:xfrm>
          <a:prstGeom prst="rect">
            <a:avLst/>
          </a:prstGeom>
          <a:noFill/>
        </p:spPr>
        <p:txBody>
          <a:bodyPr wrap="none" rtlCol="0">
            <a:spAutoFit/>
          </a:bodyPr>
          <a:lstStyle/>
          <a:p>
            <a:pPr algn="ctr"/>
            <a:r>
              <a:rPr lang="es-DO" dirty="0">
                <a:solidFill>
                  <a:schemeClr val="bg1"/>
                </a:solidFill>
              </a:rPr>
              <a:t>Tabla y Gráfico Estudiantes Encuestados, Según si han recibido docencia </a:t>
            </a:r>
          </a:p>
          <a:p>
            <a:pPr algn="ctr"/>
            <a:r>
              <a:rPr lang="es-DO" dirty="0">
                <a:solidFill>
                  <a:schemeClr val="bg1"/>
                </a:solidFill>
              </a:rPr>
              <a:t>Virtual en el actual semestre 2020-20 y si ha tenido dificultades para acceder </a:t>
            </a:r>
          </a:p>
          <a:p>
            <a:pPr algn="ctr"/>
            <a:r>
              <a:rPr lang="es-DO" dirty="0">
                <a:solidFill>
                  <a:schemeClr val="bg1"/>
                </a:solidFill>
              </a:rPr>
              <a:t>a la plataforma de docencia virtual</a:t>
            </a:r>
          </a:p>
        </p:txBody>
      </p:sp>
      <p:graphicFrame>
        <p:nvGraphicFramePr>
          <p:cNvPr id="7" name="Tabla 6">
            <a:extLst>
              <a:ext uri="{FF2B5EF4-FFF2-40B4-BE49-F238E27FC236}">
                <a16:creationId xmlns:a16="http://schemas.microsoft.com/office/drawing/2014/main" id="{E905DE98-1188-384B-8861-FAD00CCB7489}"/>
              </a:ext>
            </a:extLst>
          </p:cNvPr>
          <p:cNvGraphicFramePr>
            <a:graphicFrameLocks noGrp="1"/>
          </p:cNvGraphicFramePr>
          <p:nvPr>
            <p:extLst>
              <p:ext uri="{D42A27DB-BD31-4B8C-83A1-F6EECF244321}">
                <p14:modId xmlns:p14="http://schemas.microsoft.com/office/powerpoint/2010/main" val="3119796048"/>
              </p:ext>
            </p:extLst>
          </p:nvPr>
        </p:nvGraphicFramePr>
        <p:xfrm>
          <a:off x="9208394" y="2556106"/>
          <a:ext cx="3086635" cy="4024997"/>
        </p:xfrm>
        <a:graphic>
          <a:graphicData uri="http://schemas.openxmlformats.org/drawingml/2006/table">
            <a:tbl>
              <a:tblPr/>
              <a:tblGrid>
                <a:gridCol w="3086635">
                  <a:extLst>
                    <a:ext uri="{9D8B030D-6E8A-4147-A177-3AD203B41FA5}">
                      <a16:colId xmlns:a16="http://schemas.microsoft.com/office/drawing/2014/main" val="747575639"/>
                    </a:ext>
                  </a:extLst>
                </a:gridCol>
              </a:tblGrid>
              <a:tr h="4024997">
                <a:tc>
                  <a:txBody>
                    <a:bodyPr/>
                    <a:lstStyle/>
                    <a:p>
                      <a:pPr algn="ctr" fontAlgn="ctr"/>
                      <a:r>
                        <a:rPr lang="es-DO" sz="2800" b="1" i="0" u="none" strike="noStrike" dirty="0">
                          <a:solidFill>
                            <a:srgbClr val="000000"/>
                          </a:solidFill>
                          <a:effectLst/>
                          <a:latin typeface="Calibri" panose="020F0502020204030204" pitchFamily="34" charset="0"/>
                        </a:rPr>
                        <a:t>El 79.2% de los que no habían recibido docencia virtual, expresaron que no lo habían hecho porque no habían podido ingresar a la plataforma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2372616070"/>
                  </a:ext>
                </a:extLst>
              </a:tr>
            </a:tbl>
          </a:graphicData>
        </a:graphic>
      </p:graphicFrame>
      <p:graphicFrame>
        <p:nvGraphicFramePr>
          <p:cNvPr id="9" name="Tabla 8">
            <a:extLst>
              <a:ext uri="{FF2B5EF4-FFF2-40B4-BE49-F238E27FC236}">
                <a16:creationId xmlns:a16="http://schemas.microsoft.com/office/drawing/2014/main" id="{EF98F945-010A-1F44-BE9B-65B461360EDA}"/>
              </a:ext>
            </a:extLst>
          </p:cNvPr>
          <p:cNvGraphicFramePr>
            <a:graphicFrameLocks noGrp="1"/>
          </p:cNvGraphicFramePr>
          <p:nvPr>
            <p:extLst>
              <p:ext uri="{D42A27DB-BD31-4B8C-83A1-F6EECF244321}">
                <p14:modId xmlns:p14="http://schemas.microsoft.com/office/powerpoint/2010/main" val="370771735"/>
              </p:ext>
            </p:extLst>
          </p:nvPr>
        </p:nvGraphicFramePr>
        <p:xfrm>
          <a:off x="-4" y="2511380"/>
          <a:ext cx="9208396" cy="3634079"/>
        </p:xfrm>
        <a:graphic>
          <a:graphicData uri="http://schemas.openxmlformats.org/drawingml/2006/table">
            <a:tbl>
              <a:tblPr/>
              <a:tblGrid>
                <a:gridCol w="1642211">
                  <a:extLst>
                    <a:ext uri="{9D8B030D-6E8A-4147-A177-3AD203B41FA5}">
                      <a16:colId xmlns:a16="http://schemas.microsoft.com/office/drawing/2014/main" val="2930492765"/>
                    </a:ext>
                  </a:extLst>
                </a:gridCol>
                <a:gridCol w="626633">
                  <a:extLst>
                    <a:ext uri="{9D8B030D-6E8A-4147-A177-3AD203B41FA5}">
                      <a16:colId xmlns:a16="http://schemas.microsoft.com/office/drawing/2014/main" val="601186260"/>
                    </a:ext>
                  </a:extLst>
                </a:gridCol>
                <a:gridCol w="626633">
                  <a:extLst>
                    <a:ext uri="{9D8B030D-6E8A-4147-A177-3AD203B41FA5}">
                      <a16:colId xmlns:a16="http://schemas.microsoft.com/office/drawing/2014/main" val="3627130618"/>
                    </a:ext>
                  </a:extLst>
                </a:gridCol>
                <a:gridCol w="626633">
                  <a:extLst>
                    <a:ext uri="{9D8B030D-6E8A-4147-A177-3AD203B41FA5}">
                      <a16:colId xmlns:a16="http://schemas.microsoft.com/office/drawing/2014/main" val="3289119301"/>
                    </a:ext>
                  </a:extLst>
                </a:gridCol>
                <a:gridCol w="626633">
                  <a:extLst>
                    <a:ext uri="{9D8B030D-6E8A-4147-A177-3AD203B41FA5}">
                      <a16:colId xmlns:a16="http://schemas.microsoft.com/office/drawing/2014/main" val="1151086308"/>
                    </a:ext>
                  </a:extLst>
                </a:gridCol>
                <a:gridCol w="626633">
                  <a:extLst>
                    <a:ext uri="{9D8B030D-6E8A-4147-A177-3AD203B41FA5}">
                      <a16:colId xmlns:a16="http://schemas.microsoft.com/office/drawing/2014/main" val="996966333"/>
                    </a:ext>
                  </a:extLst>
                </a:gridCol>
                <a:gridCol w="626633">
                  <a:extLst>
                    <a:ext uri="{9D8B030D-6E8A-4147-A177-3AD203B41FA5}">
                      <a16:colId xmlns:a16="http://schemas.microsoft.com/office/drawing/2014/main" val="1755162765"/>
                    </a:ext>
                  </a:extLst>
                </a:gridCol>
                <a:gridCol w="626633">
                  <a:extLst>
                    <a:ext uri="{9D8B030D-6E8A-4147-A177-3AD203B41FA5}">
                      <a16:colId xmlns:a16="http://schemas.microsoft.com/office/drawing/2014/main" val="2451675916"/>
                    </a:ext>
                  </a:extLst>
                </a:gridCol>
                <a:gridCol w="626633">
                  <a:extLst>
                    <a:ext uri="{9D8B030D-6E8A-4147-A177-3AD203B41FA5}">
                      <a16:colId xmlns:a16="http://schemas.microsoft.com/office/drawing/2014/main" val="2463442589"/>
                    </a:ext>
                  </a:extLst>
                </a:gridCol>
                <a:gridCol w="626633">
                  <a:extLst>
                    <a:ext uri="{9D8B030D-6E8A-4147-A177-3AD203B41FA5}">
                      <a16:colId xmlns:a16="http://schemas.microsoft.com/office/drawing/2014/main" val="593892226"/>
                    </a:ext>
                  </a:extLst>
                </a:gridCol>
                <a:gridCol w="626633">
                  <a:extLst>
                    <a:ext uri="{9D8B030D-6E8A-4147-A177-3AD203B41FA5}">
                      <a16:colId xmlns:a16="http://schemas.microsoft.com/office/drawing/2014/main" val="4099062269"/>
                    </a:ext>
                  </a:extLst>
                </a:gridCol>
                <a:gridCol w="626633">
                  <a:extLst>
                    <a:ext uri="{9D8B030D-6E8A-4147-A177-3AD203B41FA5}">
                      <a16:colId xmlns:a16="http://schemas.microsoft.com/office/drawing/2014/main" val="151735333"/>
                    </a:ext>
                  </a:extLst>
                </a:gridCol>
                <a:gridCol w="673222">
                  <a:extLst>
                    <a:ext uri="{9D8B030D-6E8A-4147-A177-3AD203B41FA5}">
                      <a16:colId xmlns:a16="http://schemas.microsoft.com/office/drawing/2014/main" val="3555096610"/>
                    </a:ext>
                  </a:extLst>
                </a:gridCol>
              </a:tblGrid>
              <a:tr h="849379">
                <a:tc>
                  <a:txBody>
                    <a:bodyPr/>
                    <a:lstStyle/>
                    <a:p>
                      <a:pPr algn="l" fontAlgn="b"/>
                      <a:endParaRPr lang="es-DO" sz="900" b="0" i="0" u="none" strike="noStrike" dirty="0">
                        <a:solidFill>
                          <a:srgbClr val="000000"/>
                        </a:solidFill>
                        <a:effectLst/>
                        <a:latin typeface="Calibri" panose="020F0502020204030204" pitchFamily="34" charset="0"/>
                      </a:endParaRPr>
                    </a:p>
                  </a:txBody>
                  <a:tcPr marL="8098" marR="8098" marT="809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12">
                  <a:txBody>
                    <a:bodyPr/>
                    <a:lstStyle/>
                    <a:p>
                      <a:pPr algn="ctr" fontAlgn="ctr"/>
                      <a:r>
                        <a:rPr lang="es-DO" sz="2000" b="1" i="0" u="none" strike="noStrike">
                          <a:solidFill>
                            <a:srgbClr val="000000"/>
                          </a:solidFill>
                          <a:effectLst/>
                          <a:latin typeface="Calibri" panose="020F0502020204030204" pitchFamily="34" charset="0"/>
                        </a:rPr>
                        <a:t>¿Has podido acceder a la plataforma UASD virtual sin dificultad?</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846069236"/>
                  </a:ext>
                </a:extLst>
              </a:tr>
              <a:tr h="638406">
                <a:tc rowSpan="2">
                  <a:txBody>
                    <a:bodyPr/>
                    <a:lstStyle/>
                    <a:p>
                      <a:pPr algn="ctr" fontAlgn="ctr"/>
                      <a:r>
                        <a:rPr lang="es-DO" sz="1600" b="1" i="0" u="none" strike="noStrike" dirty="0">
                          <a:solidFill>
                            <a:srgbClr val="000000"/>
                          </a:solidFill>
                          <a:effectLst/>
                          <a:latin typeface="Calibri" panose="020F0502020204030204" pitchFamily="34" charset="0"/>
                        </a:rPr>
                        <a:t>¿Has recibido docencia virtual en el actual semestre 2020-02?</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3">
                  <a:txBody>
                    <a:bodyPr/>
                    <a:lstStyle/>
                    <a:p>
                      <a:pPr algn="ctr" fontAlgn="ctr"/>
                      <a:r>
                        <a:rPr lang="es-DO" sz="1400" b="1" i="0" u="none" strike="noStrike">
                          <a:solidFill>
                            <a:srgbClr val="000000"/>
                          </a:solidFill>
                          <a:effectLst/>
                          <a:latin typeface="Calibri" panose="020F0502020204030204" pitchFamily="34" charset="0"/>
                        </a:rPr>
                        <a:t>Si</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400" b="1" i="0" u="none" strike="noStrike">
                          <a:solidFill>
                            <a:srgbClr val="000000"/>
                          </a:solidFill>
                          <a:effectLst/>
                          <a:latin typeface="Calibri" panose="020F0502020204030204" pitchFamily="34" charset="0"/>
                        </a:rPr>
                        <a:t>No</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400" b="1" i="0" u="none" strike="noStrike">
                          <a:solidFill>
                            <a:srgbClr val="000000"/>
                          </a:solidFill>
                          <a:effectLst/>
                          <a:latin typeface="Calibri" panose="020F0502020204030204" pitchFamily="34" charset="0"/>
                        </a:rPr>
                        <a:t>Parcialmente</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400" b="1" i="0" u="none" strike="noStrike">
                          <a:solidFill>
                            <a:srgbClr val="000000"/>
                          </a:solidFill>
                          <a:effectLst/>
                          <a:latin typeface="Calibri" panose="020F0502020204030204" pitchFamily="34" charset="0"/>
                        </a:rPr>
                        <a:t>Total</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790298246"/>
                  </a:ext>
                </a:extLst>
              </a:tr>
              <a:tr h="765555">
                <a:tc vMerge="1">
                  <a:txBody>
                    <a:bodyPr/>
                    <a:lstStyle/>
                    <a:p>
                      <a:endParaRPr lang="es-DO"/>
                    </a:p>
                  </a:txBody>
                  <a:tcPr/>
                </a:tc>
                <a:tc>
                  <a:txBody>
                    <a:bodyPr/>
                    <a:lstStyle/>
                    <a:p>
                      <a:pPr algn="ctr" fontAlgn="ctr"/>
                      <a:r>
                        <a:rPr lang="es-DO" sz="1200" b="1" i="0" u="none" strike="noStrike">
                          <a:solidFill>
                            <a:srgbClr val="000000"/>
                          </a:solidFill>
                          <a:effectLst/>
                          <a:latin typeface="Calibri" panose="020F0502020204030204" pitchFamily="34" charset="0"/>
                        </a:rPr>
                        <a:t>Recuento</a:t>
                      </a:r>
                    </a:p>
                  </a:txBody>
                  <a:tcPr marL="8098" marR="8098" marT="80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 N columnas</a:t>
                      </a:r>
                    </a:p>
                  </a:txBody>
                  <a:tcPr marL="8098" marR="8098" marT="80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del N de fila</a:t>
                      </a:r>
                    </a:p>
                  </a:txBody>
                  <a:tcPr marL="8098" marR="8098" marT="80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Recuento</a:t>
                      </a:r>
                    </a:p>
                  </a:txBody>
                  <a:tcPr marL="8098" marR="8098" marT="80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 N columnas</a:t>
                      </a:r>
                    </a:p>
                  </a:txBody>
                  <a:tcPr marL="8098" marR="8098" marT="80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del N de fila</a:t>
                      </a:r>
                    </a:p>
                  </a:txBody>
                  <a:tcPr marL="8098" marR="8098" marT="80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Recuento</a:t>
                      </a:r>
                    </a:p>
                  </a:txBody>
                  <a:tcPr marL="8098" marR="8098" marT="80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 N columnas</a:t>
                      </a:r>
                    </a:p>
                  </a:txBody>
                  <a:tcPr marL="8098" marR="8098" marT="80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del N de fila</a:t>
                      </a:r>
                    </a:p>
                  </a:txBody>
                  <a:tcPr marL="8098" marR="8098" marT="80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Recuento</a:t>
                      </a:r>
                    </a:p>
                  </a:txBody>
                  <a:tcPr marL="8098" marR="8098" marT="80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 N columnas</a:t>
                      </a:r>
                    </a:p>
                  </a:txBody>
                  <a:tcPr marL="8098" marR="8098" marT="80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dirty="0">
                          <a:solidFill>
                            <a:srgbClr val="000000"/>
                          </a:solidFill>
                          <a:effectLst/>
                          <a:latin typeface="Calibri" panose="020F0502020204030204" pitchFamily="34" charset="0"/>
                        </a:rPr>
                        <a:t>% del N de fila</a:t>
                      </a:r>
                    </a:p>
                  </a:txBody>
                  <a:tcPr marL="8098" marR="8098" marT="80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16715948"/>
                  </a:ext>
                </a:extLst>
              </a:tr>
              <a:tr h="356320">
                <a:tc>
                  <a:txBody>
                    <a:bodyPr/>
                    <a:lstStyle/>
                    <a:p>
                      <a:pPr algn="ctr" fontAlgn="ctr"/>
                      <a:r>
                        <a:rPr lang="es-DO" sz="1500" b="1" i="0" u="none" strike="noStrike">
                          <a:solidFill>
                            <a:srgbClr val="000000"/>
                          </a:solidFill>
                          <a:effectLst/>
                          <a:latin typeface="Calibri" panose="020F0502020204030204" pitchFamily="34" charset="0"/>
                        </a:rPr>
                        <a:t>Sí</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dirty="0">
                          <a:solidFill>
                            <a:srgbClr val="000000"/>
                          </a:solidFill>
                          <a:effectLst/>
                          <a:latin typeface="Calibri" panose="020F0502020204030204" pitchFamily="34" charset="0"/>
                        </a:rPr>
                        <a:t>4058</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dirty="0">
                          <a:solidFill>
                            <a:srgbClr val="000000"/>
                          </a:solidFill>
                          <a:effectLst/>
                          <a:latin typeface="Calibri" panose="020F0502020204030204" pitchFamily="34" charset="0"/>
                        </a:rPr>
                        <a:t>88.9%</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dirty="0">
                          <a:solidFill>
                            <a:srgbClr val="000000"/>
                          </a:solidFill>
                          <a:effectLst/>
                          <a:latin typeface="Calibri" panose="020F0502020204030204" pitchFamily="34" charset="0"/>
                        </a:rPr>
                        <a:t>51.8%</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1367</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dirty="0">
                          <a:solidFill>
                            <a:srgbClr val="000000"/>
                          </a:solidFill>
                          <a:effectLst/>
                          <a:latin typeface="Calibri" panose="020F0502020204030204" pitchFamily="34" charset="0"/>
                        </a:rPr>
                        <a:t>79.5%</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dirty="0">
                          <a:solidFill>
                            <a:srgbClr val="000000"/>
                          </a:solidFill>
                          <a:effectLst/>
                          <a:latin typeface="Calibri" panose="020F0502020204030204" pitchFamily="34" charset="0"/>
                        </a:rPr>
                        <a:t>17.5%</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2402</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82.9%</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30.7%</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7827</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85.3%</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079042084"/>
                  </a:ext>
                </a:extLst>
              </a:tr>
              <a:tr h="356320">
                <a:tc>
                  <a:txBody>
                    <a:bodyPr/>
                    <a:lstStyle/>
                    <a:p>
                      <a:pPr algn="ctr" fontAlgn="ctr"/>
                      <a:r>
                        <a:rPr lang="es-DO" sz="1500" b="1" i="0" u="none" strike="noStrike">
                          <a:solidFill>
                            <a:srgbClr val="000000"/>
                          </a:solidFill>
                          <a:effectLst/>
                          <a:latin typeface="Calibri" panose="020F0502020204030204" pitchFamily="34" charset="0"/>
                        </a:rPr>
                        <a:t>No</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191</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4.2%</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49.0%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128</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7.5%</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32.8%</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dirty="0">
                          <a:solidFill>
                            <a:srgbClr val="000000"/>
                          </a:solidFill>
                          <a:effectLst/>
                          <a:latin typeface="Calibri" panose="020F0502020204030204" pitchFamily="34" charset="0"/>
                        </a:rPr>
                        <a:t>71</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dirty="0">
                          <a:solidFill>
                            <a:srgbClr val="000000"/>
                          </a:solidFill>
                          <a:effectLst/>
                          <a:latin typeface="Calibri" panose="020F0502020204030204" pitchFamily="34" charset="0"/>
                        </a:rPr>
                        <a:t>2.4%</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dirty="0">
                          <a:solidFill>
                            <a:srgbClr val="000000"/>
                          </a:solidFill>
                          <a:effectLst/>
                          <a:latin typeface="Calibri" panose="020F0502020204030204" pitchFamily="34" charset="0"/>
                        </a:rPr>
                        <a:t>18.2%</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390</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4.2%</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644582712"/>
                  </a:ext>
                </a:extLst>
              </a:tr>
              <a:tr h="371166">
                <a:tc>
                  <a:txBody>
                    <a:bodyPr/>
                    <a:lstStyle/>
                    <a:p>
                      <a:pPr algn="ctr" fontAlgn="ctr"/>
                      <a:r>
                        <a:rPr lang="es-DO" sz="1500" b="1" i="0" u="none" strike="noStrike">
                          <a:solidFill>
                            <a:srgbClr val="000000"/>
                          </a:solidFill>
                          <a:effectLst/>
                          <a:latin typeface="Calibri" panose="020F0502020204030204" pitchFamily="34" charset="0"/>
                        </a:rPr>
                        <a:t>Parcialmente</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314</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6.9%</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32.6%</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224</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13.0%</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23.3%</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425</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14.7%</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dirty="0">
                          <a:solidFill>
                            <a:srgbClr val="000000"/>
                          </a:solidFill>
                          <a:effectLst/>
                          <a:latin typeface="Calibri" panose="020F0502020204030204" pitchFamily="34" charset="0"/>
                        </a:rPr>
                        <a:t>44.1%</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dirty="0">
                          <a:solidFill>
                            <a:srgbClr val="000000"/>
                          </a:solidFill>
                          <a:effectLst/>
                          <a:latin typeface="Calibri" panose="020F0502020204030204" pitchFamily="34" charset="0"/>
                        </a:rPr>
                        <a:t>963</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10.5%</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400" b="0" i="0" u="none" strike="noStrike">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194516744"/>
                  </a:ext>
                </a:extLst>
              </a:tr>
              <a:tr h="296933">
                <a:tc>
                  <a:txBody>
                    <a:bodyPr/>
                    <a:lstStyle/>
                    <a:p>
                      <a:pPr algn="l" fontAlgn="b"/>
                      <a:r>
                        <a:rPr lang="es-DO" sz="1200" b="1" i="0" u="none" strike="noStrike">
                          <a:solidFill>
                            <a:srgbClr val="000000"/>
                          </a:solidFill>
                          <a:effectLst/>
                          <a:latin typeface="Calibri" panose="020F0502020204030204" pitchFamily="34" charset="0"/>
                        </a:rPr>
                        <a:t>Total</a:t>
                      </a:r>
                    </a:p>
                  </a:txBody>
                  <a:tcPr marL="8098" marR="8098" marT="80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DO" sz="1400" b="1" i="0" u="none" strike="noStrike" dirty="0">
                          <a:solidFill>
                            <a:srgbClr val="000000"/>
                          </a:solidFill>
                          <a:effectLst/>
                          <a:latin typeface="Calibri" panose="020F0502020204030204" pitchFamily="34" charset="0"/>
                        </a:rPr>
                        <a:t>4563</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49.7</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1719</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18.7</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2898</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a:solidFill>
                            <a:srgbClr val="000000"/>
                          </a:solidFill>
                          <a:effectLst/>
                          <a:latin typeface="Calibri" panose="020F0502020204030204" pitchFamily="34" charset="0"/>
                        </a:rPr>
                        <a:t>31.6</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dirty="0">
                          <a:solidFill>
                            <a:srgbClr val="000000"/>
                          </a:solidFill>
                          <a:effectLst/>
                          <a:latin typeface="Calibri" panose="020F0502020204030204" pitchFamily="34" charset="0"/>
                        </a:rPr>
                        <a:t>9180</a:t>
                      </a:r>
                    </a:p>
                  </a:txBody>
                  <a:tcPr marL="8098" marR="8098" marT="80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dirty="0">
                          <a:solidFill>
                            <a:srgbClr val="000000"/>
                          </a:solidFill>
                          <a:effectLst/>
                          <a:latin typeface="Calibri" panose="020F0502020204030204" pitchFamily="34" charset="0"/>
                        </a:rPr>
                        <a:t>100.0%</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400" b="1" i="0" u="none" strike="noStrike" dirty="0">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09193153"/>
                  </a:ext>
                </a:extLst>
              </a:tr>
            </a:tbl>
          </a:graphicData>
        </a:graphic>
      </p:graphicFrame>
    </p:spTree>
    <p:extLst>
      <p:ext uri="{BB962C8B-B14F-4D97-AF65-F5344CB8AC3E}">
        <p14:creationId xmlns:p14="http://schemas.microsoft.com/office/powerpoint/2010/main" val="3574137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450944" y="1039197"/>
            <a:ext cx="8474115" cy="830997"/>
          </a:xfrm>
          <a:prstGeom prst="rect">
            <a:avLst/>
          </a:prstGeom>
          <a:noFill/>
        </p:spPr>
        <p:txBody>
          <a:bodyPr wrap="none" rtlCol="0">
            <a:spAutoFit/>
          </a:bodyPr>
          <a:lstStyle/>
          <a:p>
            <a:r>
              <a:rPr lang="es-DO" sz="2400" dirty="0">
                <a:solidFill>
                  <a:schemeClr val="bg1"/>
                </a:solidFill>
              </a:rPr>
              <a:t>Tabla y Gráfico Estudiantes Encuestados, Según si han recibido</a:t>
            </a:r>
          </a:p>
          <a:p>
            <a:r>
              <a:rPr lang="es-DO" sz="2400" dirty="0">
                <a:solidFill>
                  <a:schemeClr val="bg1"/>
                </a:solidFill>
              </a:rPr>
              <a:t>Capacitación antes de Usar la plataforma UASD Virtual</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8511AEE8-0616-D441-B942-ADDF2BFABFFC}"/>
              </a:ext>
            </a:extLst>
          </p:cNvPr>
          <p:cNvPicPr>
            <a:picLocks noChangeAspect="1"/>
          </p:cNvPicPr>
          <p:nvPr/>
        </p:nvPicPr>
        <p:blipFill>
          <a:blip r:embed="rId3"/>
          <a:stretch>
            <a:fillRect/>
          </a:stretch>
        </p:blipFill>
        <p:spPr>
          <a:xfrm>
            <a:off x="38870" y="2270885"/>
            <a:ext cx="7005989" cy="4587115"/>
          </a:xfrm>
          <a:prstGeom prst="rect">
            <a:avLst/>
          </a:prstGeom>
        </p:spPr>
      </p:pic>
      <p:pic>
        <p:nvPicPr>
          <p:cNvPr id="5" name="Imagen 4">
            <a:extLst>
              <a:ext uri="{FF2B5EF4-FFF2-40B4-BE49-F238E27FC236}">
                <a16:creationId xmlns:a16="http://schemas.microsoft.com/office/drawing/2014/main" id="{E3B09A84-7883-7B4B-BCA4-6862B31DBB56}"/>
              </a:ext>
            </a:extLst>
          </p:cNvPr>
          <p:cNvPicPr>
            <a:picLocks noChangeAspect="1"/>
          </p:cNvPicPr>
          <p:nvPr/>
        </p:nvPicPr>
        <p:blipFill>
          <a:blip r:embed="rId4"/>
          <a:stretch>
            <a:fillRect/>
          </a:stretch>
        </p:blipFill>
        <p:spPr>
          <a:xfrm>
            <a:off x="7122017" y="2328570"/>
            <a:ext cx="4895403" cy="4517091"/>
          </a:xfrm>
          <a:prstGeom prst="rect">
            <a:avLst/>
          </a:prstGeom>
        </p:spPr>
      </p:pic>
    </p:spTree>
    <p:extLst>
      <p:ext uri="{BB962C8B-B14F-4D97-AF65-F5344CB8AC3E}">
        <p14:creationId xmlns:p14="http://schemas.microsoft.com/office/powerpoint/2010/main" val="1372684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564959"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a:xfrm>
            <a:off x="553791" y="2509823"/>
            <a:ext cx="11384924" cy="4270248"/>
          </a:xfrm>
        </p:spPr>
        <p:txBody>
          <a:bodyPr>
            <a:normAutofit lnSpcReduction="10000"/>
          </a:bodyPr>
          <a:lstStyle/>
          <a:p>
            <a:r>
              <a:rPr lang="es-DO" sz="2400" dirty="0"/>
              <a:t>Valoramos el hecho de que si las autoridades nos invitaron a acompañarles en una empresa difícil pero necesaria, como lo ha sido la virtualización forzosa impuesta por la pandemia de la COVID 19, era razonable, que se realizara una evaluación de proceso, que ayudara a corregir entuertos, redujera el impacto sore costos académicos y económicos, en una actuación exclusiva de evaluación final de los resultados de la experiencia al concluir el semestre, (decisión que yo había tomado antes).</a:t>
            </a:r>
          </a:p>
          <a:p>
            <a:r>
              <a:rPr lang="es-DO" sz="2400" dirty="0"/>
              <a:t>Este estudio nacional tiene el valor de toda evaluación de procesos operativos en marcha, más aún cuando ellos involucran a mas de 200 mil personas e implican el riesgo de poner en peligro el alcance fundamental de los propósitos de la academia, centrados en el interés del estudiante.</a:t>
            </a:r>
          </a:p>
          <a:p>
            <a:endParaRPr lang="es-DO" sz="2400" dirty="0"/>
          </a:p>
          <a:p>
            <a:endParaRPr lang="es-DO" sz="2400" dirty="0"/>
          </a:p>
          <a:p>
            <a:endParaRPr lang="es-DO" sz="2400" dirty="0">
              <a:latin typeface="Arial Narrow" panose="020B0604020202020204" pitchFamily="34" charset="0"/>
              <a:cs typeface="Arial Narrow" panose="020B0604020202020204" pitchFamily="34" charset="0"/>
            </a:endParaRPr>
          </a:p>
        </p:txBody>
      </p:sp>
      <p:pic>
        <p:nvPicPr>
          <p:cNvPr id="3" name="Imagen 2">
            <a:extLst>
              <a:ext uri="{FF2B5EF4-FFF2-40B4-BE49-F238E27FC236}">
                <a16:creationId xmlns:a16="http://schemas.microsoft.com/office/drawing/2014/main" id="{80FC21E0-B071-6844-85EF-65CAD7F47C1B}"/>
              </a:ext>
            </a:extLst>
          </p:cNvPr>
          <p:cNvPicPr>
            <a:picLocks noChangeAspect="1"/>
          </p:cNvPicPr>
          <p:nvPr/>
        </p:nvPicPr>
        <p:blipFill>
          <a:blip r:embed="rId2"/>
          <a:stretch>
            <a:fillRect/>
          </a:stretch>
        </p:blipFill>
        <p:spPr>
          <a:xfrm>
            <a:off x="9865217" y="12238"/>
            <a:ext cx="2326783" cy="2271217"/>
          </a:xfrm>
          <a:prstGeom prst="rect">
            <a:avLst/>
          </a:prstGeom>
        </p:spPr>
      </p:pic>
      <p:sp>
        <p:nvSpPr>
          <p:cNvPr id="6" name="CuadroTexto 5">
            <a:extLst>
              <a:ext uri="{FF2B5EF4-FFF2-40B4-BE49-F238E27FC236}">
                <a16:creationId xmlns:a16="http://schemas.microsoft.com/office/drawing/2014/main" id="{F401C34C-D310-0D4E-921C-C39A0BDA961E}"/>
              </a:ext>
            </a:extLst>
          </p:cNvPr>
          <p:cNvSpPr txBox="1"/>
          <p:nvPr/>
        </p:nvSpPr>
        <p:spPr>
          <a:xfrm flipH="1">
            <a:off x="3082392" y="988870"/>
            <a:ext cx="6027216" cy="523220"/>
          </a:xfrm>
          <a:prstGeom prst="rect">
            <a:avLst/>
          </a:prstGeom>
          <a:noFill/>
        </p:spPr>
        <p:txBody>
          <a:bodyPr wrap="square" rtlCol="0">
            <a:spAutoFit/>
          </a:bodyPr>
          <a:lstStyle/>
          <a:p>
            <a:r>
              <a:rPr lang="es-DO" sz="2800" dirty="0">
                <a:solidFill>
                  <a:schemeClr val="bg1"/>
                </a:solidFill>
              </a:rPr>
              <a:t>Origen y Motivación del estudio</a:t>
            </a:r>
          </a:p>
        </p:txBody>
      </p:sp>
    </p:spTree>
    <p:extLst>
      <p:ext uri="{BB962C8B-B14F-4D97-AF65-F5344CB8AC3E}">
        <p14:creationId xmlns:p14="http://schemas.microsoft.com/office/powerpoint/2010/main" val="3807891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a:t>
            </a:r>
            <a:r>
              <a:rPr lang="es-DO" sz="1050" dirty="0">
                <a:solidFill>
                  <a:schemeClr val="bg1"/>
                </a:solidFill>
              </a:rPr>
              <a:t>Evaluación</a:t>
            </a:r>
            <a:r>
              <a:rPr lang="es-DO" sz="12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1268407" y="863665"/>
            <a:ext cx="6336222" cy="1477328"/>
          </a:xfrm>
          <a:prstGeom prst="rect">
            <a:avLst/>
          </a:prstGeom>
          <a:noFill/>
        </p:spPr>
        <p:txBody>
          <a:bodyPr wrap="square" rtlCol="0">
            <a:spAutoFit/>
          </a:bodyPr>
          <a:lstStyle/>
          <a:p>
            <a:pPr algn="ctr"/>
            <a:r>
              <a:rPr lang="es-DO" dirty="0">
                <a:solidFill>
                  <a:schemeClr val="bg1"/>
                </a:solidFill>
              </a:rPr>
              <a:t>Tabla y Gráfico Estudiantes Encuestados, Según si han recibido Capacitación antes de Usar la plataforma UASD Virtual y si ha tenido dificultades para acceder a la plataforma de docencia virtual</a:t>
            </a:r>
          </a:p>
          <a:p>
            <a:pPr algn="ctr"/>
            <a:endParaRPr lang="es-DO" dirty="0">
              <a:solidFill>
                <a:schemeClr val="bg1"/>
              </a:solidFill>
            </a:endParaRP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graphicFrame>
        <p:nvGraphicFramePr>
          <p:cNvPr id="6" name="Tabla 5">
            <a:extLst>
              <a:ext uri="{FF2B5EF4-FFF2-40B4-BE49-F238E27FC236}">
                <a16:creationId xmlns:a16="http://schemas.microsoft.com/office/drawing/2014/main" id="{46EAF28E-5A5F-D348-B97A-B5A49F8564A5}"/>
              </a:ext>
            </a:extLst>
          </p:cNvPr>
          <p:cNvGraphicFramePr>
            <a:graphicFrameLocks noGrp="1"/>
          </p:cNvGraphicFramePr>
          <p:nvPr>
            <p:extLst>
              <p:ext uri="{D42A27DB-BD31-4B8C-83A1-F6EECF244321}">
                <p14:modId xmlns:p14="http://schemas.microsoft.com/office/powerpoint/2010/main" val="3147538819"/>
              </p:ext>
            </p:extLst>
          </p:nvPr>
        </p:nvGraphicFramePr>
        <p:xfrm>
          <a:off x="-90659" y="2936382"/>
          <a:ext cx="9299050" cy="3129566"/>
        </p:xfrm>
        <a:graphic>
          <a:graphicData uri="http://schemas.openxmlformats.org/drawingml/2006/table">
            <a:tbl>
              <a:tblPr/>
              <a:tblGrid>
                <a:gridCol w="2209318">
                  <a:extLst>
                    <a:ext uri="{9D8B030D-6E8A-4147-A177-3AD203B41FA5}">
                      <a16:colId xmlns:a16="http://schemas.microsoft.com/office/drawing/2014/main" val="1482811673"/>
                    </a:ext>
                  </a:extLst>
                </a:gridCol>
                <a:gridCol w="590811">
                  <a:extLst>
                    <a:ext uri="{9D8B030D-6E8A-4147-A177-3AD203B41FA5}">
                      <a16:colId xmlns:a16="http://schemas.microsoft.com/office/drawing/2014/main" val="2805865446"/>
                    </a:ext>
                  </a:extLst>
                </a:gridCol>
                <a:gridCol w="590811">
                  <a:extLst>
                    <a:ext uri="{9D8B030D-6E8A-4147-A177-3AD203B41FA5}">
                      <a16:colId xmlns:a16="http://schemas.microsoft.com/office/drawing/2014/main" val="3364770246"/>
                    </a:ext>
                  </a:extLst>
                </a:gridCol>
                <a:gridCol w="590811">
                  <a:extLst>
                    <a:ext uri="{9D8B030D-6E8A-4147-A177-3AD203B41FA5}">
                      <a16:colId xmlns:a16="http://schemas.microsoft.com/office/drawing/2014/main" val="3000562891"/>
                    </a:ext>
                  </a:extLst>
                </a:gridCol>
                <a:gridCol w="590811">
                  <a:extLst>
                    <a:ext uri="{9D8B030D-6E8A-4147-A177-3AD203B41FA5}">
                      <a16:colId xmlns:a16="http://schemas.microsoft.com/office/drawing/2014/main" val="3274370881"/>
                    </a:ext>
                  </a:extLst>
                </a:gridCol>
                <a:gridCol w="590811">
                  <a:extLst>
                    <a:ext uri="{9D8B030D-6E8A-4147-A177-3AD203B41FA5}">
                      <a16:colId xmlns:a16="http://schemas.microsoft.com/office/drawing/2014/main" val="135709032"/>
                    </a:ext>
                  </a:extLst>
                </a:gridCol>
                <a:gridCol w="590811">
                  <a:extLst>
                    <a:ext uri="{9D8B030D-6E8A-4147-A177-3AD203B41FA5}">
                      <a16:colId xmlns:a16="http://schemas.microsoft.com/office/drawing/2014/main" val="3455541007"/>
                    </a:ext>
                  </a:extLst>
                </a:gridCol>
                <a:gridCol w="590811">
                  <a:extLst>
                    <a:ext uri="{9D8B030D-6E8A-4147-A177-3AD203B41FA5}">
                      <a16:colId xmlns:a16="http://schemas.microsoft.com/office/drawing/2014/main" val="3872972462"/>
                    </a:ext>
                  </a:extLst>
                </a:gridCol>
                <a:gridCol w="590811">
                  <a:extLst>
                    <a:ext uri="{9D8B030D-6E8A-4147-A177-3AD203B41FA5}">
                      <a16:colId xmlns:a16="http://schemas.microsoft.com/office/drawing/2014/main" val="1935819928"/>
                    </a:ext>
                  </a:extLst>
                </a:gridCol>
                <a:gridCol w="590811">
                  <a:extLst>
                    <a:ext uri="{9D8B030D-6E8A-4147-A177-3AD203B41FA5}">
                      <a16:colId xmlns:a16="http://schemas.microsoft.com/office/drawing/2014/main" val="532578004"/>
                    </a:ext>
                  </a:extLst>
                </a:gridCol>
                <a:gridCol w="590811">
                  <a:extLst>
                    <a:ext uri="{9D8B030D-6E8A-4147-A177-3AD203B41FA5}">
                      <a16:colId xmlns:a16="http://schemas.microsoft.com/office/drawing/2014/main" val="126825180"/>
                    </a:ext>
                  </a:extLst>
                </a:gridCol>
                <a:gridCol w="590811">
                  <a:extLst>
                    <a:ext uri="{9D8B030D-6E8A-4147-A177-3AD203B41FA5}">
                      <a16:colId xmlns:a16="http://schemas.microsoft.com/office/drawing/2014/main" val="1555236704"/>
                    </a:ext>
                  </a:extLst>
                </a:gridCol>
                <a:gridCol w="590811">
                  <a:extLst>
                    <a:ext uri="{9D8B030D-6E8A-4147-A177-3AD203B41FA5}">
                      <a16:colId xmlns:a16="http://schemas.microsoft.com/office/drawing/2014/main" val="1466872264"/>
                    </a:ext>
                  </a:extLst>
                </a:gridCol>
              </a:tblGrid>
              <a:tr h="532692">
                <a:tc>
                  <a:txBody>
                    <a:bodyPr/>
                    <a:lstStyle/>
                    <a:p>
                      <a:pPr algn="l" fontAlgn="b"/>
                      <a:endParaRPr lang="es-DO" sz="900" b="0" i="0" u="none" strike="noStrike">
                        <a:solidFill>
                          <a:srgbClr val="000000"/>
                        </a:solidFill>
                        <a:effectLst/>
                        <a:latin typeface="Calibri" panose="020F0502020204030204" pitchFamily="34" charset="0"/>
                      </a:endParaRPr>
                    </a:p>
                  </a:txBody>
                  <a:tcPr marL="7520" marR="7520" marT="75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12">
                  <a:txBody>
                    <a:bodyPr/>
                    <a:lstStyle/>
                    <a:p>
                      <a:pPr algn="ctr" fontAlgn="ctr"/>
                      <a:r>
                        <a:rPr lang="es-DO" sz="1900" b="1" i="0" u="none" strike="noStrike">
                          <a:solidFill>
                            <a:srgbClr val="000000"/>
                          </a:solidFill>
                          <a:effectLst/>
                          <a:latin typeface="Calibri" panose="020F0502020204030204" pitchFamily="34" charset="0"/>
                        </a:rPr>
                        <a:t>¿Has podido acceder a la plataforma UASD virtual sin dificultad?</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495223696"/>
                  </a:ext>
                </a:extLst>
              </a:tr>
              <a:tr h="366227">
                <a:tc rowSpan="2">
                  <a:txBody>
                    <a:bodyPr/>
                    <a:lstStyle/>
                    <a:p>
                      <a:pPr algn="ctr" fontAlgn="ctr"/>
                      <a:r>
                        <a:rPr lang="es-DO" sz="1600" b="1" i="0" u="none" strike="noStrike" dirty="0">
                          <a:solidFill>
                            <a:srgbClr val="000000"/>
                          </a:solidFill>
                          <a:effectLst/>
                          <a:latin typeface="Calibri" panose="020F0502020204030204" pitchFamily="34" charset="0"/>
                        </a:rPr>
                        <a:t>¿Has recibido capacitación antes de usar la plataforma UASD virtual?</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3">
                  <a:txBody>
                    <a:bodyPr/>
                    <a:lstStyle/>
                    <a:p>
                      <a:pPr algn="ctr" fontAlgn="ctr"/>
                      <a:r>
                        <a:rPr lang="es-DO" sz="1600" b="1" i="0" u="none" strike="noStrike" dirty="0">
                          <a:solidFill>
                            <a:srgbClr val="000000"/>
                          </a:solidFill>
                          <a:effectLst/>
                          <a:latin typeface="Calibri" panose="020F0502020204030204" pitchFamily="34" charset="0"/>
                        </a:rPr>
                        <a:t>Si</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600" b="1" i="0" u="none" strike="noStrike" dirty="0">
                          <a:solidFill>
                            <a:srgbClr val="000000"/>
                          </a:solidFill>
                          <a:effectLst/>
                          <a:latin typeface="Calibri" panose="020F0502020204030204" pitchFamily="34" charset="0"/>
                        </a:rPr>
                        <a:t>No</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600" b="1" i="0" u="none" strike="noStrike" dirty="0">
                          <a:solidFill>
                            <a:srgbClr val="000000"/>
                          </a:solidFill>
                          <a:effectLst/>
                          <a:latin typeface="Calibri" panose="020F0502020204030204" pitchFamily="34" charset="0"/>
                        </a:rPr>
                        <a:t>Parcialmente</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600" b="1" i="0" u="none" strike="noStrike" dirty="0">
                          <a:solidFill>
                            <a:srgbClr val="000000"/>
                          </a:solidFill>
                          <a:effectLst/>
                          <a:latin typeface="Calibri" panose="020F0502020204030204" pitchFamily="34" charset="0"/>
                        </a:rPr>
                        <a:t>Total</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970091673"/>
                  </a:ext>
                </a:extLst>
              </a:tr>
              <a:tr h="682511">
                <a:tc vMerge="1">
                  <a:txBody>
                    <a:bodyPr/>
                    <a:lstStyle/>
                    <a:p>
                      <a:endParaRPr lang="es-DO"/>
                    </a:p>
                  </a:txBody>
                  <a:tcPr/>
                </a:tc>
                <a:tc>
                  <a:txBody>
                    <a:bodyPr/>
                    <a:lstStyle/>
                    <a:p>
                      <a:pPr algn="ctr" fontAlgn="ctr"/>
                      <a:r>
                        <a:rPr lang="es-DO" sz="1100" b="1" i="0" u="none" strike="noStrike">
                          <a:solidFill>
                            <a:srgbClr val="000000"/>
                          </a:solidFill>
                          <a:effectLst/>
                          <a:latin typeface="Calibri" panose="020F0502020204030204" pitchFamily="34" charset="0"/>
                        </a:rPr>
                        <a:t>Recuento</a:t>
                      </a:r>
                    </a:p>
                  </a:txBody>
                  <a:tcPr marL="7520" marR="7520" marT="75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 N columnas</a:t>
                      </a:r>
                    </a:p>
                  </a:txBody>
                  <a:tcPr marL="7520" marR="7520" marT="7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del N de fila</a:t>
                      </a:r>
                    </a:p>
                  </a:txBody>
                  <a:tcPr marL="7520" marR="7520" marT="75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Recuento</a:t>
                      </a:r>
                    </a:p>
                  </a:txBody>
                  <a:tcPr marL="7520" marR="7520" marT="75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 N columnas</a:t>
                      </a:r>
                    </a:p>
                  </a:txBody>
                  <a:tcPr marL="7520" marR="7520" marT="7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del N de fila</a:t>
                      </a:r>
                    </a:p>
                  </a:txBody>
                  <a:tcPr marL="7520" marR="7520" marT="75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Recuento</a:t>
                      </a:r>
                    </a:p>
                  </a:txBody>
                  <a:tcPr marL="7520" marR="7520" marT="75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 N columnas</a:t>
                      </a:r>
                    </a:p>
                  </a:txBody>
                  <a:tcPr marL="7520" marR="7520" marT="7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del N de fila</a:t>
                      </a:r>
                    </a:p>
                  </a:txBody>
                  <a:tcPr marL="7520" marR="7520" marT="75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Recuento</a:t>
                      </a:r>
                    </a:p>
                  </a:txBody>
                  <a:tcPr marL="7520" marR="7520" marT="75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 N columnas</a:t>
                      </a:r>
                    </a:p>
                  </a:txBody>
                  <a:tcPr marL="7520" marR="7520" marT="7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100" b="1" i="0" u="none" strike="noStrike">
                          <a:solidFill>
                            <a:srgbClr val="000000"/>
                          </a:solidFill>
                          <a:effectLst/>
                          <a:latin typeface="Calibri" panose="020F0502020204030204" pitchFamily="34" charset="0"/>
                        </a:rPr>
                        <a:t>% del N de fila</a:t>
                      </a:r>
                    </a:p>
                  </a:txBody>
                  <a:tcPr marL="7520" marR="7520" marT="75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091536311"/>
                  </a:ext>
                </a:extLst>
              </a:tr>
              <a:tr h="399519">
                <a:tc>
                  <a:txBody>
                    <a:bodyPr/>
                    <a:lstStyle/>
                    <a:p>
                      <a:pPr algn="ctr" fontAlgn="ctr"/>
                      <a:r>
                        <a:rPr lang="es-DO" sz="1800" b="1" i="0" u="none" strike="noStrike" dirty="0">
                          <a:solidFill>
                            <a:srgbClr val="000000"/>
                          </a:solidFill>
                          <a:effectLst/>
                          <a:latin typeface="Calibri" panose="020F0502020204030204" pitchFamily="34" charset="0"/>
                        </a:rPr>
                        <a:t>Sí</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2462</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54,0%</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56,8%</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649</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37,8%</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15,0%</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1221</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42,1%</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28,2%</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4332</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47,2%</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100,0%</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44381160"/>
                  </a:ext>
                </a:extLst>
              </a:tr>
              <a:tr h="399519">
                <a:tc>
                  <a:txBody>
                    <a:bodyPr/>
                    <a:lstStyle/>
                    <a:p>
                      <a:pPr algn="ctr" fontAlgn="ctr"/>
                      <a:r>
                        <a:rPr lang="es-DO" sz="1800" b="1" i="0" u="none" strike="noStrike" dirty="0">
                          <a:solidFill>
                            <a:srgbClr val="000000"/>
                          </a:solidFill>
                          <a:effectLst/>
                          <a:latin typeface="Calibri" panose="020F0502020204030204" pitchFamily="34" charset="0"/>
                        </a:rPr>
                        <a:t>No</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1455</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31,9%</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44,8%</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837</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48,7%</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25,8%</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955</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33,0%</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29,4%</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3247</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35,4%</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100,0%</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402468624"/>
                  </a:ext>
                </a:extLst>
              </a:tr>
              <a:tr h="416165">
                <a:tc>
                  <a:txBody>
                    <a:bodyPr/>
                    <a:lstStyle/>
                    <a:p>
                      <a:pPr algn="ctr" fontAlgn="ctr"/>
                      <a:r>
                        <a:rPr lang="es-DO" sz="1800" b="1" i="0" u="none" strike="noStrike" dirty="0">
                          <a:solidFill>
                            <a:srgbClr val="000000"/>
                          </a:solidFill>
                          <a:effectLst/>
                          <a:latin typeface="Calibri" panose="020F0502020204030204" pitchFamily="34" charset="0"/>
                        </a:rPr>
                        <a:t>Parcialmente</a:t>
                      </a:r>
                    </a:p>
                  </a:txBody>
                  <a:tcPr marL="7520" marR="7520" marT="75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646</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14,2%</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40,3%</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233</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13,6%</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14,6%</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722</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24,9%</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45,1%</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100" b="0" i="0" u="none" strike="noStrike">
                          <a:solidFill>
                            <a:srgbClr val="000000"/>
                          </a:solidFill>
                          <a:effectLst/>
                          <a:latin typeface="Calibri" panose="020F0502020204030204" pitchFamily="34" charset="0"/>
                        </a:rPr>
                        <a:t>1601</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17,4%</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100" b="0" i="0" u="none" strike="noStrike">
                          <a:solidFill>
                            <a:srgbClr val="000000"/>
                          </a:solidFill>
                          <a:effectLst/>
                          <a:latin typeface="Calibri" panose="020F0502020204030204" pitchFamily="34" charset="0"/>
                        </a:rPr>
                        <a:t>100,0%</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894218276"/>
                  </a:ext>
                </a:extLst>
              </a:tr>
              <a:tr h="332933">
                <a:tc>
                  <a:txBody>
                    <a:bodyPr/>
                    <a:lstStyle/>
                    <a:p>
                      <a:pPr algn="l" fontAlgn="b"/>
                      <a:r>
                        <a:rPr lang="es-DO" sz="1100" b="1" i="0" u="none" strike="noStrike">
                          <a:solidFill>
                            <a:srgbClr val="000000"/>
                          </a:solidFill>
                          <a:effectLst/>
                          <a:latin typeface="Calibri" panose="020F0502020204030204" pitchFamily="34" charset="0"/>
                        </a:rPr>
                        <a:t>Total</a:t>
                      </a:r>
                    </a:p>
                  </a:txBody>
                  <a:tcPr marL="7520" marR="7520" marT="75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4563</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100,0%</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49,7%</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1719</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100,0%</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18,7%</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2898</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100,0%</a:t>
                      </a:r>
                    </a:p>
                  </a:txBody>
                  <a:tcPr marL="7520" marR="7520" marT="75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31,6%</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100" b="1" i="0" u="none" strike="noStrike">
                          <a:solidFill>
                            <a:srgbClr val="000000"/>
                          </a:solidFill>
                          <a:effectLst/>
                          <a:latin typeface="Calibri" panose="020F0502020204030204" pitchFamily="34" charset="0"/>
                        </a:rPr>
                        <a:t>9180</a:t>
                      </a:r>
                    </a:p>
                  </a:txBody>
                  <a:tcPr marL="7520" marR="7520" marT="75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a:solidFill>
                            <a:srgbClr val="000000"/>
                          </a:solidFill>
                          <a:effectLst/>
                          <a:latin typeface="Calibri" panose="020F0502020204030204" pitchFamily="34" charset="0"/>
                        </a:rPr>
                        <a:t>100,0%</a:t>
                      </a:r>
                    </a:p>
                  </a:txBody>
                  <a:tcPr marL="7520" marR="7520" marT="75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100" b="1" i="0" u="none" strike="noStrike" dirty="0">
                          <a:solidFill>
                            <a:srgbClr val="000000"/>
                          </a:solidFill>
                          <a:effectLst/>
                          <a:latin typeface="Calibri" panose="020F0502020204030204" pitchFamily="34" charset="0"/>
                        </a:rPr>
                        <a:t>100,0%</a:t>
                      </a:r>
                    </a:p>
                  </a:txBody>
                  <a:tcPr marL="7520" marR="7520" marT="75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458637810"/>
                  </a:ext>
                </a:extLst>
              </a:tr>
            </a:tbl>
          </a:graphicData>
        </a:graphic>
      </p:graphicFrame>
      <p:graphicFrame>
        <p:nvGraphicFramePr>
          <p:cNvPr id="7" name="Tabla 6">
            <a:extLst>
              <a:ext uri="{FF2B5EF4-FFF2-40B4-BE49-F238E27FC236}">
                <a16:creationId xmlns:a16="http://schemas.microsoft.com/office/drawing/2014/main" id="{9D0C7AA6-3397-F241-BA16-A7BA40CBD10C}"/>
              </a:ext>
            </a:extLst>
          </p:cNvPr>
          <p:cNvGraphicFramePr>
            <a:graphicFrameLocks noGrp="1"/>
          </p:cNvGraphicFramePr>
          <p:nvPr>
            <p:extLst>
              <p:ext uri="{D42A27DB-BD31-4B8C-83A1-F6EECF244321}">
                <p14:modId xmlns:p14="http://schemas.microsoft.com/office/powerpoint/2010/main" val="97618043"/>
              </p:ext>
            </p:extLst>
          </p:nvPr>
        </p:nvGraphicFramePr>
        <p:xfrm>
          <a:off x="9234241" y="2936382"/>
          <a:ext cx="2957760" cy="3129566"/>
        </p:xfrm>
        <a:graphic>
          <a:graphicData uri="http://schemas.openxmlformats.org/drawingml/2006/table">
            <a:tbl>
              <a:tblPr/>
              <a:tblGrid>
                <a:gridCol w="2957760">
                  <a:extLst>
                    <a:ext uri="{9D8B030D-6E8A-4147-A177-3AD203B41FA5}">
                      <a16:colId xmlns:a16="http://schemas.microsoft.com/office/drawing/2014/main" val="2350330030"/>
                    </a:ext>
                  </a:extLst>
                </a:gridCol>
              </a:tblGrid>
              <a:tr h="3129566">
                <a:tc>
                  <a:txBody>
                    <a:bodyPr/>
                    <a:lstStyle/>
                    <a:p>
                      <a:pPr algn="ctr" fontAlgn="ctr"/>
                      <a:r>
                        <a:rPr lang="es-DO" sz="2000" b="1" i="0" u="none" strike="noStrike" dirty="0">
                          <a:solidFill>
                            <a:srgbClr val="000000"/>
                          </a:solidFill>
                          <a:effectLst/>
                          <a:latin typeface="Calibri" panose="020F0502020204030204" pitchFamily="34" charset="0"/>
                        </a:rPr>
                        <a:t>El 31.9% que dijo no haber recibido ninguna capacitación para el uso de la plataforma virtual, lo caul se refleja en el hecho de que estos representan el 48.7% de los que no pudieron acceder a la plataforma sin dificultad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734971182"/>
                  </a:ext>
                </a:extLst>
              </a:tr>
            </a:tbl>
          </a:graphicData>
        </a:graphic>
      </p:graphicFrame>
    </p:spTree>
    <p:extLst>
      <p:ext uri="{BB962C8B-B14F-4D97-AF65-F5344CB8AC3E}">
        <p14:creationId xmlns:p14="http://schemas.microsoft.com/office/powerpoint/2010/main" val="11850163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0" y="916528"/>
            <a:ext cx="9594761" cy="1200329"/>
          </a:xfrm>
          <a:prstGeom prst="rect">
            <a:avLst/>
          </a:prstGeom>
          <a:noFill/>
        </p:spPr>
        <p:txBody>
          <a:bodyPr wrap="square" rtlCol="0">
            <a:spAutoFit/>
          </a:bodyPr>
          <a:lstStyle/>
          <a:p>
            <a:pPr algn="ctr"/>
            <a:r>
              <a:rPr lang="es-DO" sz="2400" dirty="0">
                <a:solidFill>
                  <a:schemeClr val="bg1"/>
                </a:solidFill>
              </a:rPr>
              <a:t>Tabla y Gráfico Estudiantes Encuestados, Según la cantidad de asignaturas en las que han tenido contacto con sus profesores durante las tres semanas  de docencia.</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D639A765-B506-6F40-B6BC-BB4CAE69C4E5}"/>
              </a:ext>
            </a:extLst>
          </p:cNvPr>
          <p:cNvPicPr>
            <a:picLocks noChangeAspect="1"/>
          </p:cNvPicPr>
          <p:nvPr/>
        </p:nvPicPr>
        <p:blipFill>
          <a:blip r:embed="rId3"/>
          <a:stretch>
            <a:fillRect/>
          </a:stretch>
        </p:blipFill>
        <p:spPr>
          <a:xfrm>
            <a:off x="0" y="2270885"/>
            <a:ext cx="6697014" cy="4587115"/>
          </a:xfrm>
          <a:prstGeom prst="rect">
            <a:avLst/>
          </a:prstGeom>
        </p:spPr>
      </p:pic>
      <p:pic>
        <p:nvPicPr>
          <p:cNvPr id="5" name="Imagen 4">
            <a:extLst>
              <a:ext uri="{FF2B5EF4-FFF2-40B4-BE49-F238E27FC236}">
                <a16:creationId xmlns:a16="http://schemas.microsoft.com/office/drawing/2014/main" id="{1ADC57F9-5E4C-7B44-AA37-A7BFA354FF1A}"/>
              </a:ext>
            </a:extLst>
          </p:cNvPr>
          <p:cNvPicPr>
            <a:picLocks noChangeAspect="1"/>
          </p:cNvPicPr>
          <p:nvPr/>
        </p:nvPicPr>
        <p:blipFill>
          <a:blip r:embed="rId4"/>
          <a:stretch>
            <a:fillRect/>
          </a:stretch>
        </p:blipFill>
        <p:spPr>
          <a:xfrm>
            <a:off x="6697014" y="2270884"/>
            <a:ext cx="5565509" cy="4587115"/>
          </a:xfrm>
          <a:prstGeom prst="rect">
            <a:avLst/>
          </a:prstGeom>
        </p:spPr>
      </p:pic>
    </p:spTree>
    <p:extLst>
      <p:ext uri="{BB962C8B-B14F-4D97-AF65-F5344CB8AC3E}">
        <p14:creationId xmlns:p14="http://schemas.microsoft.com/office/powerpoint/2010/main" val="327582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412953" y="1114042"/>
            <a:ext cx="8771504" cy="523220"/>
          </a:xfrm>
          <a:prstGeom prst="rect">
            <a:avLst/>
          </a:prstGeom>
          <a:noFill/>
        </p:spPr>
        <p:txBody>
          <a:bodyPr wrap="none" rtlCol="0">
            <a:spAutoFit/>
          </a:bodyPr>
          <a:lstStyle/>
          <a:p>
            <a:r>
              <a:rPr lang="es-DO" sz="2800" dirty="0">
                <a:solidFill>
                  <a:schemeClr val="bg1"/>
                </a:solidFill>
              </a:rPr>
              <a:t>Tabla y Gráfico Estudiantes Encuestados, Según Empleo</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5630F37E-D326-E34B-AC2B-65DA2D4281A0}"/>
              </a:ext>
            </a:extLst>
          </p:cNvPr>
          <p:cNvPicPr>
            <a:picLocks noChangeAspect="1"/>
          </p:cNvPicPr>
          <p:nvPr/>
        </p:nvPicPr>
        <p:blipFill>
          <a:blip r:embed="rId3"/>
          <a:stretch>
            <a:fillRect/>
          </a:stretch>
        </p:blipFill>
        <p:spPr>
          <a:xfrm>
            <a:off x="0" y="2270885"/>
            <a:ext cx="5993477" cy="4477645"/>
          </a:xfrm>
          <a:prstGeom prst="rect">
            <a:avLst/>
          </a:prstGeom>
        </p:spPr>
      </p:pic>
      <p:pic>
        <p:nvPicPr>
          <p:cNvPr id="5" name="Imagen 4">
            <a:extLst>
              <a:ext uri="{FF2B5EF4-FFF2-40B4-BE49-F238E27FC236}">
                <a16:creationId xmlns:a16="http://schemas.microsoft.com/office/drawing/2014/main" id="{0447A779-8443-1F4D-B81D-06BF6B906311}"/>
              </a:ext>
            </a:extLst>
          </p:cNvPr>
          <p:cNvPicPr>
            <a:picLocks noChangeAspect="1"/>
          </p:cNvPicPr>
          <p:nvPr/>
        </p:nvPicPr>
        <p:blipFill>
          <a:blip r:embed="rId4"/>
          <a:stretch>
            <a:fillRect/>
          </a:stretch>
        </p:blipFill>
        <p:spPr>
          <a:xfrm>
            <a:off x="5993476" y="2270884"/>
            <a:ext cx="6198523" cy="4477645"/>
          </a:xfrm>
          <a:prstGeom prst="rect">
            <a:avLst/>
          </a:prstGeom>
        </p:spPr>
      </p:pic>
    </p:spTree>
    <p:extLst>
      <p:ext uri="{BB962C8B-B14F-4D97-AF65-F5344CB8AC3E}">
        <p14:creationId xmlns:p14="http://schemas.microsoft.com/office/powerpoint/2010/main" val="1106452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371776"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7" name="Imagen 6">
            <a:extLst>
              <a:ext uri="{FF2B5EF4-FFF2-40B4-BE49-F238E27FC236}">
                <a16:creationId xmlns:a16="http://schemas.microsoft.com/office/drawing/2014/main" id="{0CAE32C7-DDC0-A749-AF4A-D63F82C89BE6}"/>
              </a:ext>
            </a:extLst>
          </p:cNvPr>
          <p:cNvPicPr>
            <a:picLocks noChangeAspect="1"/>
          </p:cNvPicPr>
          <p:nvPr/>
        </p:nvPicPr>
        <p:blipFill>
          <a:blip r:embed="rId3"/>
          <a:stretch>
            <a:fillRect/>
          </a:stretch>
        </p:blipFill>
        <p:spPr>
          <a:xfrm>
            <a:off x="0" y="2208101"/>
            <a:ext cx="5886225" cy="4649899"/>
          </a:xfrm>
          <a:prstGeom prst="rect">
            <a:avLst/>
          </a:prstGeom>
        </p:spPr>
      </p:pic>
      <p:pic>
        <p:nvPicPr>
          <p:cNvPr id="8" name="Imagen 7">
            <a:extLst>
              <a:ext uri="{FF2B5EF4-FFF2-40B4-BE49-F238E27FC236}">
                <a16:creationId xmlns:a16="http://schemas.microsoft.com/office/drawing/2014/main" id="{BF7E19BE-8890-9540-8490-F49D93044010}"/>
              </a:ext>
            </a:extLst>
          </p:cNvPr>
          <p:cNvPicPr>
            <a:picLocks noChangeAspect="1"/>
          </p:cNvPicPr>
          <p:nvPr/>
        </p:nvPicPr>
        <p:blipFill>
          <a:blip r:embed="rId4"/>
          <a:stretch>
            <a:fillRect/>
          </a:stretch>
        </p:blipFill>
        <p:spPr>
          <a:xfrm>
            <a:off x="5886225" y="2208101"/>
            <a:ext cx="6371578" cy="4649899"/>
          </a:xfrm>
          <a:prstGeom prst="rect">
            <a:avLst/>
          </a:prstGeom>
        </p:spPr>
      </p:pic>
      <p:pic>
        <p:nvPicPr>
          <p:cNvPr id="10" name="Imagen 9">
            <a:extLst>
              <a:ext uri="{FF2B5EF4-FFF2-40B4-BE49-F238E27FC236}">
                <a16:creationId xmlns:a16="http://schemas.microsoft.com/office/drawing/2014/main" id="{C5331643-1719-3345-9506-4BB134902458}"/>
              </a:ext>
            </a:extLst>
          </p:cNvPr>
          <p:cNvPicPr>
            <a:picLocks noChangeAspect="1"/>
          </p:cNvPicPr>
          <p:nvPr/>
        </p:nvPicPr>
        <p:blipFill>
          <a:blip r:embed="rId5"/>
          <a:stretch>
            <a:fillRect/>
          </a:stretch>
        </p:blipFill>
        <p:spPr>
          <a:xfrm>
            <a:off x="9852338" y="-12904"/>
            <a:ext cx="2339662" cy="2283789"/>
          </a:xfrm>
          <a:prstGeom prst="rect">
            <a:avLst/>
          </a:prstGeom>
        </p:spPr>
      </p:pic>
      <p:sp>
        <p:nvSpPr>
          <p:cNvPr id="11" name="CuadroTexto 10">
            <a:extLst>
              <a:ext uri="{FF2B5EF4-FFF2-40B4-BE49-F238E27FC236}">
                <a16:creationId xmlns:a16="http://schemas.microsoft.com/office/drawing/2014/main" id="{B1EAB783-50E5-604A-B804-75AA17845E9C}"/>
              </a:ext>
            </a:extLst>
          </p:cNvPr>
          <p:cNvSpPr txBox="1"/>
          <p:nvPr/>
        </p:nvSpPr>
        <p:spPr>
          <a:xfrm>
            <a:off x="619015" y="939337"/>
            <a:ext cx="8196603" cy="830997"/>
          </a:xfrm>
          <a:prstGeom prst="rect">
            <a:avLst/>
          </a:prstGeom>
          <a:noFill/>
        </p:spPr>
        <p:txBody>
          <a:bodyPr wrap="none" rtlCol="0">
            <a:spAutoFit/>
          </a:bodyPr>
          <a:lstStyle/>
          <a:p>
            <a:r>
              <a:rPr lang="es-DO" sz="2400" dirty="0">
                <a:solidFill>
                  <a:schemeClr val="bg1"/>
                </a:solidFill>
              </a:rPr>
              <a:t>Tabla y Gráfico Estudiantes Encuestados, Según Dificultades </a:t>
            </a:r>
          </a:p>
          <a:p>
            <a:r>
              <a:rPr lang="es-DO" sz="2400" dirty="0">
                <a:solidFill>
                  <a:schemeClr val="bg1"/>
                </a:solidFill>
              </a:rPr>
              <a:t>tenidas en el acceso a la plataforma de docencia virtual</a:t>
            </a:r>
          </a:p>
        </p:txBody>
      </p:sp>
    </p:spTree>
    <p:extLst>
      <p:ext uri="{BB962C8B-B14F-4D97-AF65-F5344CB8AC3E}">
        <p14:creationId xmlns:p14="http://schemas.microsoft.com/office/powerpoint/2010/main" val="1236325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134823"/>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sp>
        <p:nvSpPr>
          <p:cNvPr id="8" name="CuadroTexto 7">
            <a:extLst>
              <a:ext uri="{FF2B5EF4-FFF2-40B4-BE49-F238E27FC236}">
                <a16:creationId xmlns:a16="http://schemas.microsoft.com/office/drawing/2014/main" id="{52D7DA50-BBC4-2A43-8065-9A09A4CDE4B9}"/>
              </a:ext>
            </a:extLst>
          </p:cNvPr>
          <p:cNvSpPr txBox="1"/>
          <p:nvPr/>
        </p:nvSpPr>
        <p:spPr>
          <a:xfrm>
            <a:off x="746068" y="1128990"/>
            <a:ext cx="8565357" cy="707886"/>
          </a:xfrm>
          <a:prstGeom prst="rect">
            <a:avLst/>
          </a:prstGeom>
          <a:noFill/>
        </p:spPr>
        <p:txBody>
          <a:bodyPr wrap="none" rtlCol="0">
            <a:spAutoFit/>
          </a:bodyPr>
          <a:lstStyle/>
          <a:p>
            <a:pPr algn="ctr"/>
            <a:r>
              <a:rPr lang="es-DO" sz="2000" dirty="0">
                <a:solidFill>
                  <a:schemeClr val="bg1"/>
                </a:solidFill>
              </a:rPr>
              <a:t>Tabla Estudiantes Encuestados, Según si ha necesitado algún apoyo y quién </a:t>
            </a:r>
          </a:p>
          <a:p>
            <a:pPr algn="ctr"/>
            <a:r>
              <a:rPr lang="es-DO" sz="2000" dirty="0">
                <a:solidFill>
                  <a:schemeClr val="bg1"/>
                </a:solidFill>
              </a:rPr>
              <a:t>se lo ha ofrecido, para el manejo de la plataforma de docencia virtual</a:t>
            </a:r>
          </a:p>
        </p:txBody>
      </p:sp>
      <p:graphicFrame>
        <p:nvGraphicFramePr>
          <p:cNvPr id="7" name="Tabla 6">
            <a:extLst>
              <a:ext uri="{FF2B5EF4-FFF2-40B4-BE49-F238E27FC236}">
                <a16:creationId xmlns:a16="http://schemas.microsoft.com/office/drawing/2014/main" id="{50FBDF2B-9AD3-6148-A735-605CA3A71A41}"/>
              </a:ext>
            </a:extLst>
          </p:cNvPr>
          <p:cNvGraphicFramePr>
            <a:graphicFrameLocks noGrp="1"/>
          </p:cNvGraphicFramePr>
          <p:nvPr>
            <p:extLst>
              <p:ext uri="{D42A27DB-BD31-4B8C-83A1-F6EECF244321}">
                <p14:modId xmlns:p14="http://schemas.microsoft.com/office/powerpoint/2010/main" val="287675358"/>
              </p:ext>
            </p:extLst>
          </p:nvPr>
        </p:nvGraphicFramePr>
        <p:xfrm>
          <a:off x="0" y="2749663"/>
          <a:ext cx="9028085" cy="3814941"/>
        </p:xfrm>
        <a:graphic>
          <a:graphicData uri="http://schemas.openxmlformats.org/drawingml/2006/table">
            <a:tbl>
              <a:tblPr/>
              <a:tblGrid>
                <a:gridCol w="1302413">
                  <a:extLst>
                    <a:ext uri="{9D8B030D-6E8A-4147-A177-3AD203B41FA5}">
                      <a16:colId xmlns:a16="http://schemas.microsoft.com/office/drawing/2014/main" val="2976875004"/>
                    </a:ext>
                  </a:extLst>
                </a:gridCol>
                <a:gridCol w="643806">
                  <a:extLst>
                    <a:ext uri="{9D8B030D-6E8A-4147-A177-3AD203B41FA5}">
                      <a16:colId xmlns:a16="http://schemas.microsoft.com/office/drawing/2014/main" val="3132941378"/>
                    </a:ext>
                  </a:extLst>
                </a:gridCol>
                <a:gridCol w="643806">
                  <a:extLst>
                    <a:ext uri="{9D8B030D-6E8A-4147-A177-3AD203B41FA5}">
                      <a16:colId xmlns:a16="http://schemas.microsoft.com/office/drawing/2014/main" val="88334398"/>
                    </a:ext>
                  </a:extLst>
                </a:gridCol>
                <a:gridCol w="643806">
                  <a:extLst>
                    <a:ext uri="{9D8B030D-6E8A-4147-A177-3AD203B41FA5}">
                      <a16:colId xmlns:a16="http://schemas.microsoft.com/office/drawing/2014/main" val="1302885659"/>
                    </a:ext>
                  </a:extLst>
                </a:gridCol>
                <a:gridCol w="643806">
                  <a:extLst>
                    <a:ext uri="{9D8B030D-6E8A-4147-A177-3AD203B41FA5}">
                      <a16:colId xmlns:a16="http://schemas.microsoft.com/office/drawing/2014/main" val="2985142347"/>
                    </a:ext>
                  </a:extLst>
                </a:gridCol>
                <a:gridCol w="643806">
                  <a:extLst>
                    <a:ext uri="{9D8B030D-6E8A-4147-A177-3AD203B41FA5}">
                      <a16:colId xmlns:a16="http://schemas.microsoft.com/office/drawing/2014/main" val="3016693893"/>
                    </a:ext>
                  </a:extLst>
                </a:gridCol>
                <a:gridCol w="643806">
                  <a:extLst>
                    <a:ext uri="{9D8B030D-6E8A-4147-A177-3AD203B41FA5}">
                      <a16:colId xmlns:a16="http://schemas.microsoft.com/office/drawing/2014/main" val="58555170"/>
                    </a:ext>
                  </a:extLst>
                </a:gridCol>
                <a:gridCol w="643806">
                  <a:extLst>
                    <a:ext uri="{9D8B030D-6E8A-4147-A177-3AD203B41FA5}">
                      <a16:colId xmlns:a16="http://schemas.microsoft.com/office/drawing/2014/main" val="108066509"/>
                    </a:ext>
                  </a:extLst>
                </a:gridCol>
                <a:gridCol w="643806">
                  <a:extLst>
                    <a:ext uri="{9D8B030D-6E8A-4147-A177-3AD203B41FA5}">
                      <a16:colId xmlns:a16="http://schemas.microsoft.com/office/drawing/2014/main" val="2595842157"/>
                    </a:ext>
                  </a:extLst>
                </a:gridCol>
                <a:gridCol w="643806">
                  <a:extLst>
                    <a:ext uri="{9D8B030D-6E8A-4147-A177-3AD203B41FA5}">
                      <a16:colId xmlns:a16="http://schemas.microsoft.com/office/drawing/2014/main" val="3099710135"/>
                    </a:ext>
                  </a:extLst>
                </a:gridCol>
                <a:gridCol w="643806">
                  <a:extLst>
                    <a:ext uri="{9D8B030D-6E8A-4147-A177-3AD203B41FA5}">
                      <a16:colId xmlns:a16="http://schemas.microsoft.com/office/drawing/2014/main" val="369044061"/>
                    </a:ext>
                  </a:extLst>
                </a:gridCol>
                <a:gridCol w="643806">
                  <a:extLst>
                    <a:ext uri="{9D8B030D-6E8A-4147-A177-3AD203B41FA5}">
                      <a16:colId xmlns:a16="http://schemas.microsoft.com/office/drawing/2014/main" val="1463570742"/>
                    </a:ext>
                  </a:extLst>
                </a:gridCol>
                <a:gridCol w="643806">
                  <a:extLst>
                    <a:ext uri="{9D8B030D-6E8A-4147-A177-3AD203B41FA5}">
                      <a16:colId xmlns:a16="http://schemas.microsoft.com/office/drawing/2014/main" val="2741752499"/>
                    </a:ext>
                  </a:extLst>
                </a:gridCol>
              </a:tblGrid>
              <a:tr h="782553">
                <a:tc>
                  <a:txBody>
                    <a:bodyPr/>
                    <a:lstStyle/>
                    <a:p>
                      <a:pPr algn="l" fontAlgn="b"/>
                      <a:endParaRPr lang="es-DO" sz="1000" b="0" i="0" u="none" strike="noStrike">
                        <a:solidFill>
                          <a:srgbClr val="000000"/>
                        </a:solidFill>
                        <a:effectLst/>
                        <a:latin typeface="Calibri" panose="020F0502020204030204" pitchFamily="34" charset="0"/>
                      </a:endParaRPr>
                    </a:p>
                  </a:txBody>
                  <a:tcPr marL="8444" marR="8444" marT="844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12">
                  <a:txBody>
                    <a:bodyPr/>
                    <a:lstStyle/>
                    <a:p>
                      <a:pPr algn="ctr" fontAlgn="ctr"/>
                      <a:r>
                        <a:rPr lang="es-DO" sz="2100" b="1" i="0" u="none" strike="noStrike">
                          <a:solidFill>
                            <a:srgbClr val="000000"/>
                          </a:solidFill>
                          <a:effectLst/>
                          <a:latin typeface="Calibri" panose="020F0502020204030204" pitchFamily="34" charset="0"/>
                        </a:rPr>
                        <a:t>¿Has podido acceder a la plataforma UASD virtual sin dificultad?</a:t>
                      </a:r>
                    </a:p>
                  </a:txBody>
                  <a:tcPr marL="8444" marR="8444" marT="84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906678011"/>
                  </a:ext>
                </a:extLst>
              </a:tr>
              <a:tr h="538005">
                <a:tc rowSpan="2">
                  <a:txBody>
                    <a:bodyPr/>
                    <a:lstStyle/>
                    <a:p>
                      <a:pPr algn="ctr" fontAlgn="ctr"/>
                      <a:r>
                        <a:rPr lang="es-DO" sz="1800" b="1" i="0" u="none" strike="noStrike" dirty="0">
                          <a:solidFill>
                            <a:srgbClr val="000000"/>
                          </a:solidFill>
                          <a:effectLst/>
                          <a:latin typeface="Calibri" panose="020F0502020204030204" pitchFamily="34" charset="0"/>
                        </a:rPr>
                        <a:t>Sexos</a:t>
                      </a:r>
                    </a:p>
                  </a:txBody>
                  <a:tcPr marL="8444" marR="8444" marT="84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3">
                  <a:txBody>
                    <a:bodyPr/>
                    <a:lstStyle/>
                    <a:p>
                      <a:pPr algn="ctr" fontAlgn="ctr"/>
                      <a:r>
                        <a:rPr lang="es-DO" sz="1800" b="1" i="0" u="none" strike="noStrike" dirty="0">
                          <a:solidFill>
                            <a:srgbClr val="000000"/>
                          </a:solidFill>
                          <a:effectLst/>
                          <a:latin typeface="Calibri" panose="020F0502020204030204" pitchFamily="34" charset="0"/>
                        </a:rPr>
                        <a:t>Si</a:t>
                      </a:r>
                    </a:p>
                  </a:txBody>
                  <a:tcPr marL="8444" marR="8444" marT="84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800" b="1" i="0" u="none" strike="noStrike" dirty="0">
                          <a:solidFill>
                            <a:srgbClr val="000000"/>
                          </a:solidFill>
                          <a:effectLst/>
                          <a:latin typeface="Calibri" panose="020F0502020204030204" pitchFamily="34" charset="0"/>
                        </a:rPr>
                        <a:t>No</a:t>
                      </a:r>
                    </a:p>
                  </a:txBody>
                  <a:tcPr marL="8444" marR="8444" marT="84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800" b="1" i="0" u="none" strike="noStrike" dirty="0">
                          <a:solidFill>
                            <a:srgbClr val="000000"/>
                          </a:solidFill>
                          <a:effectLst/>
                          <a:latin typeface="Calibri" panose="020F0502020204030204" pitchFamily="34" charset="0"/>
                        </a:rPr>
                        <a:t>Parcialmente</a:t>
                      </a:r>
                    </a:p>
                  </a:txBody>
                  <a:tcPr marL="8444" marR="8444" marT="84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800" b="1" i="0" u="none" strike="noStrike" dirty="0">
                          <a:solidFill>
                            <a:srgbClr val="000000"/>
                          </a:solidFill>
                          <a:effectLst/>
                          <a:latin typeface="Calibri" panose="020F0502020204030204" pitchFamily="34" charset="0"/>
                        </a:rPr>
                        <a:t>Total</a:t>
                      </a:r>
                    </a:p>
                  </a:txBody>
                  <a:tcPr marL="8444" marR="8444" marT="84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1946110966"/>
                  </a:ext>
                </a:extLst>
              </a:tr>
              <a:tr h="1002644">
                <a:tc vMerge="1">
                  <a:txBody>
                    <a:bodyPr/>
                    <a:lstStyle/>
                    <a:p>
                      <a:endParaRPr lang="es-DO"/>
                    </a:p>
                  </a:txBody>
                  <a:tcPr/>
                </a:tc>
                <a:tc>
                  <a:txBody>
                    <a:bodyPr/>
                    <a:lstStyle/>
                    <a:p>
                      <a:pPr algn="ctr" fontAlgn="ctr"/>
                      <a:r>
                        <a:rPr lang="es-DO" sz="1200" b="1" i="0" u="none" strike="noStrike">
                          <a:solidFill>
                            <a:srgbClr val="000000"/>
                          </a:solidFill>
                          <a:effectLst/>
                          <a:latin typeface="Calibri" panose="020F0502020204030204" pitchFamily="34" charset="0"/>
                        </a:rPr>
                        <a:t>Recuento</a:t>
                      </a:r>
                    </a:p>
                  </a:txBody>
                  <a:tcPr marL="8444" marR="8444" marT="84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 N columnas</a:t>
                      </a:r>
                    </a:p>
                  </a:txBody>
                  <a:tcPr marL="8444" marR="8444" marT="84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del N de fila</a:t>
                      </a:r>
                    </a:p>
                  </a:txBody>
                  <a:tcPr marL="8444" marR="8444" marT="84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Recuento</a:t>
                      </a:r>
                    </a:p>
                  </a:txBody>
                  <a:tcPr marL="8444" marR="8444" marT="84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 N columnas</a:t>
                      </a:r>
                    </a:p>
                  </a:txBody>
                  <a:tcPr marL="8444" marR="8444" marT="84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del N de fila</a:t>
                      </a:r>
                    </a:p>
                  </a:txBody>
                  <a:tcPr marL="8444" marR="8444" marT="84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Recuento</a:t>
                      </a:r>
                    </a:p>
                  </a:txBody>
                  <a:tcPr marL="8444" marR="8444" marT="84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 N columnas</a:t>
                      </a:r>
                    </a:p>
                  </a:txBody>
                  <a:tcPr marL="8444" marR="8444" marT="84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del N de fila</a:t>
                      </a:r>
                    </a:p>
                  </a:txBody>
                  <a:tcPr marL="8444" marR="8444" marT="84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Recuento</a:t>
                      </a:r>
                    </a:p>
                  </a:txBody>
                  <a:tcPr marL="8444" marR="8444" marT="84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 N columnas</a:t>
                      </a:r>
                    </a:p>
                  </a:txBody>
                  <a:tcPr marL="8444" marR="8444" marT="84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del N de fila</a:t>
                      </a:r>
                    </a:p>
                  </a:txBody>
                  <a:tcPr marL="8444" marR="8444" marT="84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400915966"/>
                  </a:ext>
                </a:extLst>
              </a:tr>
              <a:tr h="513549">
                <a:tc>
                  <a:txBody>
                    <a:bodyPr/>
                    <a:lstStyle/>
                    <a:p>
                      <a:pPr algn="l" fontAlgn="b"/>
                      <a:r>
                        <a:rPr lang="es-DO" sz="1400" b="0" i="0" u="none" strike="noStrike" dirty="0">
                          <a:solidFill>
                            <a:srgbClr val="000000"/>
                          </a:solidFill>
                          <a:effectLst/>
                          <a:latin typeface="Calibri" panose="020F0502020204030204" pitchFamily="34" charset="0"/>
                        </a:rPr>
                        <a:t>Masculino</a:t>
                      </a:r>
                    </a:p>
                  </a:txBody>
                  <a:tcPr marL="8444" marR="8444" marT="84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600" b="0" i="0" u="none" strike="noStrike" dirty="0">
                          <a:solidFill>
                            <a:srgbClr val="000000"/>
                          </a:solidFill>
                          <a:effectLst/>
                          <a:latin typeface="Calibri" panose="020F0502020204030204" pitchFamily="34" charset="0"/>
                        </a:rPr>
                        <a:t>1057</a:t>
                      </a:r>
                    </a:p>
                  </a:txBody>
                  <a:tcPr marL="8444" marR="8444" marT="84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dirty="0">
                          <a:solidFill>
                            <a:srgbClr val="000000"/>
                          </a:solidFill>
                          <a:effectLst/>
                          <a:latin typeface="Calibri" panose="020F0502020204030204" pitchFamily="34" charset="0"/>
                        </a:rPr>
                        <a:t>23,2%</a:t>
                      </a:r>
                    </a:p>
                  </a:txBody>
                  <a:tcPr marL="8444" marR="8444" marT="84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dirty="0">
                          <a:solidFill>
                            <a:srgbClr val="000000"/>
                          </a:solidFill>
                          <a:effectLst/>
                          <a:latin typeface="Calibri" panose="020F0502020204030204" pitchFamily="34" charset="0"/>
                        </a:rPr>
                        <a:t>55,2%</a:t>
                      </a:r>
                    </a:p>
                  </a:txBody>
                  <a:tcPr marL="8444" marR="8444" marT="84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600" b="0" i="0" u="none" strike="noStrike" dirty="0">
                          <a:solidFill>
                            <a:srgbClr val="000000"/>
                          </a:solidFill>
                          <a:effectLst/>
                          <a:latin typeface="Calibri" panose="020F0502020204030204" pitchFamily="34" charset="0"/>
                        </a:rPr>
                        <a:t>284</a:t>
                      </a:r>
                    </a:p>
                  </a:txBody>
                  <a:tcPr marL="8444" marR="8444" marT="84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dirty="0">
                          <a:solidFill>
                            <a:srgbClr val="000000"/>
                          </a:solidFill>
                          <a:effectLst/>
                          <a:latin typeface="Calibri" panose="020F0502020204030204" pitchFamily="34" charset="0"/>
                        </a:rPr>
                        <a:t>16,5%</a:t>
                      </a:r>
                    </a:p>
                  </a:txBody>
                  <a:tcPr marL="8444" marR="8444" marT="84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dirty="0">
                          <a:solidFill>
                            <a:srgbClr val="000000"/>
                          </a:solidFill>
                          <a:effectLst/>
                          <a:latin typeface="Calibri" panose="020F0502020204030204" pitchFamily="34" charset="0"/>
                        </a:rPr>
                        <a:t>14,8%</a:t>
                      </a:r>
                    </a:p>
                  </a:txBody>
                  <a:tcPr marL="8444" marR="8444" marT="84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600" b="0" i="0" u="none" strike="noStrike" dirty="0">
                          <a:solidFill>
                            <a:srgbClr val="000000"/>
                          </a:solidFill>
                          <a:effectLst/>
                          <a:latin typeface="Calibri" panose="020F0502020204030204" pitchFamily="34" charset="0"/>
                        </a:rPr>
                        <a:t>575</a:t>
                      </a:r>
                    </a:p>
                  </a:txBody>
                  <a:tcPr marL="8444" marR="8444" marT="84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dirty="0">
                          <a:solidFill>
                            <a:srgbClr val="000000"/>
                          </a:solidFill>
                          <a:effectLst/>
                          <a:latin typeface="Calibri" panose="020F0502020204030204" pitchFamily="34" charset="0"/>
                        </a:rPr>
                        <a:t>19,8%</a:t>
                      </a:r>
                    </a:p>
                  </a:txBody>
                  <a:tcPr marL="8444" marR="8444" marT="84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dirty="0">
                          <a:solidFill>
                            <a:srgbClr val="000000"/>
                          </a:solidFill>
                          <a:effectLst/>
                          <a:latin typeface="Calibri" panose="020F0502020204030204" pitchFamily="34" charset="0"/>
                        </a:rPr>
                        <a:t>30,0%</a:t>
                      </a:r>
                    </a:p>
                  </a:txBody>
                  <a:tcPr marL="8444" marR="8444" marT="84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600" b="0" i="0" u="none" strike="noStrike" dirty="0">
                          <a:solidFill>
                            <a:srgbClr val="000000"/>
                          </a:solidFill>
                          <a:effectLst/>
                          <a:latin typeface="Calibri" panose="020F0502020204030204" pitchFamily="34" charset="0"/>
                        </a:rPr>
                        <a:t>1916</a:t>
                      </a:r>
                    </a:p>
                  </a:txBody>
                  <a:tcPr marL="8444" marR="8444" marT="84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dirty="0">
                          <a:solidFill>
                            <a:srgbClr val="000000"/>
                          </a:solidFill>
                          <a:effectLst/>
                          <a:latin typeface="Calibri" panose="020F0502020204030204" pitchFamily="34" charset="0"/>
                        </a:rPr>
                        <a:t>20,9%</a:t>
                      </a:r>
                    </a:p>
                  </a:txBody>
                  <a:tcPr marL="8444" marR="8444" marT="84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a:solidFill>
                            <a:srgbClr val="000000"/>
                          </a:solidFill>
                          <a:effectLst/>
                          <a:latin typeface="Calibri" panose="020F0502020204030204" pitchFamily="34" charset="0"/>
                        </a:rPr>
                        <a:t>100,0%</a:t>
                      </a:r>
                    </a:p>
                  </a:txBody>
                  <a:tcPr marL="8444" marR="8444" marT="84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033808291"/>
                  </a:ext>
                </a:extLst>
              </a:tr>
              <a:tr h="489095">
                <a:tc>
                  <a:txBody>
                    <a:bodyPr/>
                    <a:lstStyle/>
                    <a:p>
                      <a:pPr algn="l" fontAlgn="b"/>
                      <a:r>
                        <a:rPr lang="es-DO" sz="1200" b="0" i="0" u="none" strike="noStrike" dirty="0">
                          <a:solidFill>
                            <a:srgbClr val="000000"/>
                          </a:solidFill>
                          <a:effectLst/>
                          <a:latin typeface="Calibri" panose="020F0502020204030204" pitchFamily="34" charset="0"/>
                        </a:rPr>
                        <a:t>Femenino</a:t>
                      </a:r>
                    </a:p>
                  </a:txBody>
                  <a:tcPr marL="8444" marR="8444" marT="84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600" b="0" i="0" u="none" strike="noStrike">
                          <a:solidFill>
                            <a:srgbClr val="000000"/>
                          </a:solidFill>
                          <a:effectLst/>
                          <a:latin typeface="Calibri" panose="020F0502020204030204" pitchFamily="34" charset="0"/>
                        </a:rPr>
                        <a:t>3506</a:t>
                      </a:r>
                    </a:p>
                  </a:txBody>
                  <a:tcPr marL="8444" marR="8444" marT="84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a:solidFill>
                            <a:srgbClr val="000000"/>
                          </a:solidFill>
                          <a:effectLst/>
                          <a:latin typeface="Calibri" panose="020F0502020204030204" pitchFamily="34" charset="0"/>
                        </a:rPr>
                        <a:t>76,8%</a:t>
                      </a:r>
                    </a:p>
                  </a:txBody>
                  <a:tcPr marL="8444" marR="8444" marT="84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a:solidFill>
                            <a:srgbClr val="000000"/>
                          </a:solidFill>
                          <a:effectLst/>
                          <a:latin typeface="Calibri" panose="020F0502020204030204" pitchFamily="34" charset="0"/>
                        </a:rPr>
                        <a:t>48,3%</a:t>
                      </a:r>
                    </a:p>
                  </a:txBody>
                  <a:tcPr marL="8444" marR="8444" marT="84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600" b="0" i="0" u="none" strike="noStrike">
                          <a:solidFill>
                            <a:srgbClr val="000000"/>
                          </a:solidFill>
                          <a:effectLst/>
                          <a:latin typeface="Calibri" panose="020F0502020204030204" pitchFamily="34" charset="0"/>
                        </a:rPr>
                        <a:t>1435</a:t>
                      </a:r>
                    </a:p>
                  </a:txBody>
                  <a:tcPr marL="8444" marR="8444" marT="84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a:solidFill>
                            <a:srgbClr val="000000"/>
                          </a:solidFill>
                          <a:effectLst/>
                          <a:latin typeface="Calibri" panose="020F0502020204030204" pitchFamily="34" charset="0"/>
                        </a:rPr>
                        <a:t>83,5%</a:t>
                      </a:r>
                    </a:p>
                  </a:txBody>
                  <a:tcPr marL="8444" marR="8444" marT="84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a:solidFill>
                            <a:srgbClr val="000000"/>
                          </a:solidFill>
                          <a:effectLst/>
                          <a:latin typeface="Calibri" panose="020F0502020204030204" pitchFamily="34" charset="0"/>
                        </a:rPr>
                        <a:t>19,8%</a:t>
                      </a:r>
                    </a:p>
                  </a:txBody>
                  <a:tcPr marL="8444" marR="8444" marT="84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600" b="0" i="0" u="none" strike="noStrike">
                          <a:solidFill>
                            <a:srgbClr val="000000"/>
                          </a:solidFill>
                          <a:effectLst/>
                          <a:latin typeface="Calibri" panose="020F0502020204030204" pitchFamily="34" charset="0"/>
                        </a:rPr>
                        <a:t>2323</a:t>
                      </a:r>
                    </a:p>
                  </a:txBody>
                  <a:tcPr marL="8444" marR="8444" marT="84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a:solidFill>
                            <a:srgbClr val="000000"/>
                          </a:solidFill>
                          <a:effectLst/>
                          <a:latin typeface="Calibri" panose="020F0502020204030204" pitchFamily="34" charset="0"/>
                        </a:rPr>
                        <a:t>80,2%</a:t>
                      </a:r>
                    </a:p>
                  </a:txBody>
                  <a:tcPr marL="8444" marR="8444" marT="84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a:solidFill>
                            <a:srgbClr val="000000"/>
                          </a:solidFill>
                          <a:effectLst/>
                          <a:latin typeface="Calibri" panose="020F0502020204030204" pitchFamily="34" charset="0"/>
                        </a:rPr>
                        <a:t>32,0%</a:t>
                      </a:r>
                    </a:p>
                  </a:txBody>
                  <a:tcPr marL="8444" marR="8444" marT="84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600" b="0" i="0" u="none" strike="noStrike">
                          <a:solidFill>
                            <a:srgbClr val="000000"/>
                          </a:solidFill>
                          <a:effectLst/>
                          <a:latin typeface="Calibri" panose="020F0502020204030204" pitchFamily="34" charset="0"/>
                        </a:rPr>
                        <a:t>7264</a:t>
                      </a:r>
                    </a:p>
                  </a:txBody>
                  <a:tcPr marL="8444" marR="8444" marT="84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dirty="0">
                          <a:solidFill>
                            <a:srgbClr val="000000"/>
                          </a:solidFill>
                          <a:effectLst/>
                          <a:latin typeface="Calibri" panose="020F0502020204030204" pitchFamily="34" charset="0"/>
                        </a:rPr>
                        <a:t>79,1%</a:t>
                      </a:r>
                    </a:p>
                  </a:txBody>
                  <a:tcPr marL="8444" marR="8444" marT="84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1600" b="0" i="0" u="none" strike="noStrike">
                          <a:solidFill>
                            <a:srgbClr val="000000"/>
                          </a:solidFill>
                          <a:effectLst/>
                          <a:latin typeface="Calibri" panose="020F0502020204030204" pitchFamily="34" charset="0"/>
                        </a:rPr>
                        <a:t>100,0%</a:t>
                      </a:r>
                    </a:p>
                  </a:txBody>
                  <a:tcPr marL="8444" marR="8444" marT="84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283944983"/>
                  </a:ext>
                </a:extLst>
              </a:tr>
              <a:tr h="489095">
                <a:tc>
                  <a:txBody>
                    <a:bodyPr/>
                    <a:lstStyle/>
                    <a:p>
                      <a:pPr algn="l" fontAlgn="b"/>
                      <a:r>
                        <a:rPr lang="es-DO" sz="1200" b="1" i="0" u="none" strike="noStrike">
                          <a:solidFill>
                            <a:srgbClr val="000000"/>
                          </a:solidFill>
                          <a:effectLst/>
                          <a:latin typeface="Calibri" panose="020F0502020204030204" pitchFamily="34" charset="0"/>
                        </a:rPr>
                        <a:t>Total</a:t>
                      </a:r>
                    </a:p>
                  </a:txBody>
                  <a:tcPr marL="8444" marR="8444" marT="84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600" b="1" i="0" u="none" strike="noStrike">
                          <a:solidFill>
                            <a:srgbClr val="000000"/>
                          </a:solidFill>
                          <a:effectLst/>
                          <a:latin typeface="Calibri" panose="020F0502020204030204" pitchFamily="34" charset="0"/>
                        </a:rPr>
                        <a:t>4563</a:t>
                      </a:r>
                    </a:p>
                  </a:txBody>
                  <a:tcPr marL="8444" marR="8444" marT="84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600" b="1" i="0" u="none" strike="noStrike">
                          <a:solidFill>
                            <a:srgbClr val="000000"/>
                          </a:solidFill>
                          <a:effectLst/>
                          <a:latin typeface="Calibri" panose="020F0502020204030204" pitchFamily="34" charset="0"/>
                        </a:rPr>
                        <a:t>100,0%</a:t>
                      </a:r>
                    </a:p>
                  </a:txBody>
                  <a:tcPr marL="8444" marR="8444" marT="84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600" b="1" i="0" u="none" strike="noStrike">
                          <a:solidFill>
                            <a:srgbClr val="000000"/>
                          </a:solidFill>
                          <a:effectLst/>
                          <a:latin typeface="Calibri" panose="020F0502020204030204" pitchFamily="34" charset="0"/>
                        </a:rPr>
                        <a:t>49,7%</a:t>
                      </a:r>
                    </a:p>
                  </a:txBody>
                  <a:tcPr marL="8444" marR="8444" marT="84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600" b="1" i="0" u="none" strike="noStrike">
                          <a:solidFill>
                            <a:srgbClr val="000000"/>
                          </a:solidFill>
                          <a:effectLst/>
                          <a:latin typeface="Calibri" panose="020F0502020204030204" pitchFamily="34" charset="0"/>
                        </a:rPr>
                        <a:t>1719</a:t>
                      </a:r>
                    </a:p>
                  </a:txBody>
                  <a:tcPr marL="8444" marR="8444" marT="84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600" b="1" i="0" u="none" strike="noStrike">
                          <a:solidFill>
                            <a:srgbClr val="000000"/>
                          </a:solidFill>
                          <a:effectLst/>
                          <a:latin typeface="Calibri" panose="020F0502020204030204" pitchFamily="34" charset="0"/>
                        </a:rPr>
                        <a:t>100,0%</a:t>
                      </a:r>
                    </a:p>
                  </a:txBody>
                  <a:tcPr marL="8444" marR="8444" marT="84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600" b="1" i="0" u="none" strike="noStrike">
                          <a:solidFill>
                            <a:srgbClr val="000000"/>
                          </a:solidFill>
                          <a:effectLst/>
                          <a:latin typeface="Calibri" panose="020F0502020204030204" pitchFamily="34" charset="0"/>
                        </a:rPr>
                        <a:t>18,7%</a:t>
                      </a:r>
                    </a:p>
                  </a:txBody>
                  <a:tcPr marL="8444" marR="8444" marT="84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600" b="1" i="0" u="none" strike="noStrike">
                          <a:solidFill>
                            <a:srgbClr val="000000"/>
                          </a:solidFill>
                          <a:effectLst/>
                          <a:latin typeface="Calibri" panose="020F0502020204030204" pitchFamily="34" charset="0"/>
                        </a:rPr>
                        <a:t>2898</a:t>
                      </a:r>
                    </a:p>
                  </a:txBody>
                  <a:tcPr marL="8444" marR="8444" marT="84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600" b="1" i="0" u="none" strike="noStrike">
                          <a:solidFill>
                            <a:srgbClr val="000000"/>
                          </a:solidFill>
                          <a:effectLst/>
                          <a:latin typeface="Calibri" panose="020F0502020204030204" pitchFamily="34" charset="0"/>
                        </a:rPr>
                        <a:t>100,0%</a:t>
                      </a:r>
                    </a:p>
                  </a:txBody>
                  <a:tcPr marL="8444" marR="8444" marT="84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600" b="1" i="0" u="none" strike="noStrike">
                          <a:solidFill>
                            <a:srgbClr val="000000"/>
                          </a:solidFill>
                          <a:effectLst/>
                          <a:latin typeface="Calibri" panose="020F0502020204030204" pitchFamily="34" charset="0"/>
                        </a:rPr>
                        <a:t>31,6%</a:t>
                      </a:r>
                    </a:p>
                  </a:txBody>
                  <a:tcPr marL="8444" marR="8444" marT="84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600" b="1" i="0" u="none" strike="noStrike" dirty="0">
                          <a:solidFill>
                            <a:srgbClr val="000000"/>
                          </a:solidFill>
                          <a:effectLst/>
                          <a:latin typeface="Calibri" panose="020F0502020204030204" pitchFamily="34" charset="0"/>
                        </a:rPr>
                        <a:t>9180</a:t>
                      </a:r>
                    </a:p>
                  </a:txBody>
                  <a:tcPr marL="8444" marR="8444" marT="84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600" b="1" i="0" u="none" strike="noStrike" dirty="0">
                          <a:solidFill>
                            <a:srgbClr val="000000"/>
                          </a:solidFill>
                          <a:effectLst/>
                          <a:latin typeface="Calibri" panose="020F0502020204030204" pitchFamily="34" charset="0"/>
                        </a:rPr>
                        <a:t>100,0%</a:t>
                      </a:r>
                    </a:p>
                  </a:txBody>
                  <a:tcPr marL="8444" marR="8444" marT="84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1600" b="1" i="0" u="none" strike="noStrike" dirty="0">
                          <a:solidFill>
                            <a:srgbClr val="000000"/>
                          </a:solidFill>
                          <a:effectLst/>
                          <a:latin typeface="Calibri" panose="020F0502020204030204" pitchFamily="34" charset="0"/>
                        </a:rPr>
                        <a:t>100,0%</a:t>
                      </a:r>
                    </a:p>
                  </a:txBody>
                  <a:tcPr marL="8444" marR="8444" marT="844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591175307"/>
                  </a:ext>
                </a:extLst>
              </a:tr>
            </a:tbl>
          </a:graphicData>
        </a:graphic>
      </p:graphicFrame>
      <p:graphicFrame>
        <p:nvGraphicFramePr>
          <p:cNvPr id="12" name="Tabla 11">
            <a:extLst>
              <a:ext uri="{FF2B5EF4-FFF2-40B4-BE49-F238E27FC236}">
                <a16:creationId xmlns:a16="http://schemas.microsoft.com/office/drawing/2014/main" id="{84D9502E-8F40-D745-B551-53AD222CE09D}"/>
              </a:ext>
            </a:extLst>
          </p:cNvPr>
          <p:cNvGraphicFramePr>
            <a:graphicFrameLocks noGrp="1"/>
          </p:cNvGraphicFramePr>
          <p:nvPr>
            <p:extLst>
              <p:ext uri="{D42A27DB-BD31-4B8C-83A1-F6EECF244321}">
                <p14:modId xmlns:p14="http://schemas.microsoft.com/office/powerpoint/2010/main" val="4034414942"/>
              </p:ext>
            </p:extLst>
          </p:nvPr>
        </p:nvGraphicFramePr>
        <p:xfrm>
          <a:off x="9169758" y="2749663"/>
          <a:ext cx="2880575" cy="3814942"/>
        </p:xfrm>
        <a:graphic>
          <a:graphicData uri="http://schemas.openxmlformats.org/drawingml/2006/table">
            <a:tbl>
              <a:tblPr/>
              <a:tblGrid>
                <a:gridCol w="2880575">
                  <a:extLst>
                    <a:ext uri="{9D8B030D-6E8A-4147-A177-3AD203B41FA5}">
                      <a16:colId xmlns:a16="http://schemas.microsoft.com/office/drawing/2014/main" val="1459911338"/>
                    </a:ext>
                  </a:extLst>
                </a:gridCol>
              </a:tblGrid>
              <a:tr h="3814942">
                <a:tc>
                  <a:txBody>
                    <a:bodyPr/>
                    <a:lstStyle/>
                    <a:p>
                      <a:pPr algn="ctr" fontAlgn="ctr"/>
                      <a:r>
                        <a:rPr lang="es-DO" sz="2400" b="1" i="0" u="none" strike="noStrike" dirty="0">
                          <a:solidFill>
                            <a:srgbClr val="000000"/>
                          </a:solidFill>
                          <a:effectLst/>
                          <a:latin typeface="Calibri" panose="020F0502020204030204" pitchFamily="34" charset="0"/>
                        </a:rPr>
                        <a:t>La mujer ha tenido menos oportunidas de acceder a la plataforma de docencia virtual que el hombre, en un 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4254758579"/>
                  </a:ext>
                </a:extLst>
              </a:tr>
            </a:tbl>
          </a:graphicData>
        </a:graphic>
      </p:graphicFrame>
    </p:spTree>
    <p:extLst>
      <p:ext uri="{BB962C8B-B14F-4D97-AF65-F5344CB8AC3E}">
        <p14:creationId xmlns:p14="http://schemas.microsoft.com/office/powerpoint/2010/main" val="3108316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371776"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10" name="Imagen 9">
            <a:extLst>
              <a:ext uri="{FF2B5EF4-FFF2-40B4-BE49-F238E27FC236}">
                <a16:creationId xmlns:a16="http://schemas.microsoft.com/office/drawing/2014/main" id="{C5331643-1719-3345-9506-4BB134902458}"/>
              </a:ext>
            </a:extLst>
          </p:cNvPr>
          <p:cNvPicPr>
            <a:picLocks noChangeAspect="1"/>
          </p:cNvPicPr>
          <p:nvPr/>
        </p:nvPicPr>
        <p:blipFill>
          <a:blip r:embed="rId3"/>
          <a:stretch>
            <a:fillRect/>
          </a:stretch>
        </p:blipFill>
        <p:spPr>
          <a:xfrm>
            <a:off x="9852338" y="-12904"/>
            <a:ext cx="2339662" cy="2283789"/>
          </a:xfrm>
          <a:prstGeom prst="rect">
            <a:avLst/>
          </a:prstGeom>
        </p:spPr>
      </p:pic>
      <p:sp>
        <p:nvSpPr>
          <p:cNvPr id="11" name="CuadroTexto 10">
            <a:extLst>
              <a:ext uri="{FF2B5EF4-FFF2-40B4-BE49-F238E27FC236}">
                <a16:creationId xmlns:a16="http://schemas.microsoft.com/office/drawing/2014/main" id="{B1EAB783-50E5-604A-B804-75AA17845E9C}"/>
              </a:ext>
            </a:extLst>
          </p:cNvPr>
          <p:cNvSpPr txBox="1"/>
          <p:nvPr/>
        </p:nvSpPr>
        <p:spPr>
          <a:xfrm>
            <a:off x="808860" y="867560"/>
            <a:ext cx="7665439" cy="1200329"/>
          </a:xfrm>
          <a:prstGeom prst="rect">
            <a:avLst/>
          </a:prstGeom>
          <a:noFill/>
        </p:spPr>
        <p:txBody>
          <a:bodyPr wrap="square" rtlCol="0">
            <a:spAutoFit/>
          </a:bodyPr>
          <a:lstStyle/>
          <a:p>
            <a:pPr algn="ctr"/>
            <a:r>
              <a:rPr lang="es-DO" dirty="0">
                <a:solidFill>
                  <a:schemeClr val="bg1"/>
                </a:solidFill>
              </a:rPr>
              <a:t>Tabla y Gráfico Estudiantes Encuestados por escuelas, Según Dificultades </a:t>
            </a:r>
          </a:p>
          <a:p>
            <a:pPr algn="ctr"/>
            <a:r>
              <a:rPr lang="es-DO" dirty="0">
                <a:solidFill>
                  <a:schemeClr val="bg1"/>
                </a:solidFill>
              </a:rPr>
              <a:t>tenidas en el acceso a la plataforma de docencia virtual y si ha tenido dificultades para acceder a la plataforma de docencia virtual</a:t>
            </a:r>
          </a:p>
          <a:p>
            <a:pPr algn="ctr"/>
            <a:endParaRPr lang="es-DO" dirty="0">
              <a:solidFill>
                <a:schemeClr val="bg1"/>
              </a:solidFill>
            </a:endParaRPr>
          </a:p>
        </p:txBody>
      </p:sp>
      <p:pic>
        <p:nvPicPr>
          <p:cNvPr id="5" name="Imagen 4">
            <a:extLst>
              <a:ext uri="{FF2B5EF4-FFF2-40B4-BE49-F238E27FC236}">
                <a16:creationId xmlns:a16="http://schemas.microsoft.com/office/drawing/2014/main" id="{E5E4D886-0E1B-414B-BF43-60AADEFE6377}"/>
              </a:ext>
            </a:extLst>
          </p:cNvPr>
          <p:cNvPicPr>
            <a:picLocks noChangeAspect="1"/>
          </p:cNvPicPr>
          <p:nvPr/>
        </p:nvPicPr>
        <p:blipFill>
          <a:blip r:embed="rId4"/>
          <a:stretch>
            <a:fillRect/>
          </a:stretch>
        </p:blipFill>
        <p:spPr>
          <a:xfrm>
            <a:off x="0" y="2306614"/>
            <a:ext cx="12192000" cy="4127438"/>
          </a:xfrm>
          <a:prstGeom prst="rect">
            <a:avLst/>
          </a:prstGeom>
        </p:spPr>
      </p:pic>
    </p:spTree>
    <p:extLst>
      <p:ext uri="{BB962C8B-B14F-4D97-AF65-F5344CB8AC3E}">
        <p14:creationId xmlns:p14="http://schemas.microsoft.com/office/powerpoint/2010/main" val="2873495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371776"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10" name="Imagen 9">
            <a:extLst>
              <a:ext uri="{FF2B5EF4-FFF2-40B4-BE49-F238E27FC236}">
                <a16:creationId xmlns:a16="http://schemas.microsoft.com/office/drawing/2014/main" id="{C5331643-1719-3345-9506-4BB134902458}"/>
              </a:ext>
            </a:extLst>
          </p:cNvPr>
          <p:cNvPicPr>
            <a:picLocks noChangeAspect="1"/>
          </p:cNvPicPr>
          <p:nvPr/>
        </p:nvPicPr>
        <p:blipFill>
          <a:blip r:embed="rId3"/>
          <a:stretch>
            <a:fillRect/>
          </a:stretch>
        </p:blipFill>
        <p:spPr>
          <a:xfrm>
            <a:off x="9852338" y="-12904"/>
            <a:ext cx="2339662" cy="2283789"/>
          </a:xfrm>
          <a:prstGeom prst="rect">
            <a:avLst/>
          </a:prstGeom>
        </p:spPr>
      </p:pic>
      <p:sp>
        <p:nvSpPr>
          <p:cNvPr id="11" name="CuadroTexto 10">
            <a:extLst>
              <a:ext uri="{FF2B5EF4-FFF2-40B4-BE49-F238E27FC236}">
                <a16:creationId xmlns:a16="http://schemas.microsoft.com/office/drawing/2014/main" id="{B1EAB783-50E5-604A-B804-75AA17845E9C}"/>
              </a:ext>
            </a:extLst>
          </p:cNvPr>
          <p:cNvSpPr txBox="1"/>
          <p:nvPr/>
        </p:nvSpPr>
        <p:spPr>
          <a:xfrm>
            <a:off x="619015" y="939337"/>
            <a:ext cx="8196603" cy="830997"/>
          </a:xfrm>
          <a:prstGeom prst="rect">
            <a:avLst/>
          </a:prstGeom>
          <a:noFill/>
        </p:spPr>
        <p:txBody>
          <a:bodyPr wrap="none" rtlCol="0">
            <a:spAutoFit/>
          </a:bodyPr>
          <a:lstStyle/>
          <a:p>
            <a:r>
              <a:rPr lang="es-DO" sz="2400" dirty="0">
                <a:solidFill>
                  <a:schemeClr val="bg1"/>
                </a:solidFill>
              </a:rPr>
              <a:t>Tabla y Gráfico Estudiantes Encuestados, Según Dificultades </a:t>
            </a:r>
          </a:p>
          <a:p>
            <a:r>
              <a:rPr lang="es-DO" sz="2400" dirty="0">
                <a:solidFill>
                  <a:schemeClr val="bg1"/>
                </a:solidFill>
              </a:rPr>
              <a:t>tenidas en el acceso a la plataforma de docencia virtual</a:t>
            </a:r>
          </a:p>
        </p:txBody>
      </p:sp>
      <p:pic>
        <p:nvPicPr>
          <p:cNvPr id="6" name="Imagen 5">
            <a:extLst>
              <a:ext uri="{FF2B5EF4-FFF2-40B4-BE49-F238E27FC236}">
                <a16:creationId xmlns:a16="http://schemas.microsoft.com/office/drawing/2014/main" id="{55388573-7DDE-0F43-A216-46D5B05E3CD5}"/>
              </a:ext>
            </a:extLst>
          </p:cNvPr>
          <p:cNvPicPr>
            <a:picLocks noChangeAspect="1"/>
          </p:cNvPicPr>
          <p:nvPr/>
        </p:nvPicPr>
        <p:blipFill>
          <a:blip r:embed="rId4"/>
          <a:stretch>
            <a:fillRect/>
          </a:stretch>
        </p:blipFill>
        <p:spPr>
          <a:xfrm>
            <a:off x="5683583" y="2926943"/>
            <a:ext cx="6508418" cy="3180668"/>
          </a:xfrm>
          <a:prstGeom prst="rect">
            <a:avLst/>
          </a:prstGeom>
        </p:spPr>
      </p:pic>
      <p:pic>
        <p:nvPicPr>
          <p:cNvPr id="7" name="Imagen 6">
            <a:extLst>
              <a:ext uri="{FF2B5EF4-FFF2-40B4-BE49-F238E27FC236}">
                <a16:creationId xmlns:a16="http://schemas.microsoft.com/office/drawing/2014/main" id="{BD0FF23A-5B5A-3249-B515-520331AE336C}"/>
              </a:ext>
            </a:extLst>
          </p:cNvPr>
          <p:cNvPicPr>
            <a:picLocks noChangeAspect="1"/>
          </p:cNvPicPr>
          <p:nvPr/>
        </p:nvPicPr>
        <p:blipFill>
          <a:blip r:embed="rId5"/>
          <a:stretch>
            <a:fillRect/>
          </a:stretch>
        </p:blipFill>
        <p:spPr>
          <a:xfrm>
            <a:off x="0" y="2926944"/>
            <a:ext cx="5564181" cy="3180667"/>
          </a:xfrm>
          <a:prstGeom prst="rect">
            <a:avLst/>
          </a:prstGeom>
        </p:spPr>
      </p:pic>
    </p:spTree>
    <p:extLst>
      <p:ext uri="{BB962C8B-B14F-4D97-AF65-F5344CB8AC3E}">
        <p14:creationId xmlns:p14="http://schemas.microsoft.com/office/powerpoint/2010/main" val="5199591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371776"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10" name="Imagen 9">
            <a:extLst>
              <a:ext uri="{FF2B5EF4-FFF2-40B4-BE49-F238E27FC236}">
                <a16:creationId xmlns:a16="http://schemas.microsoft.com/office/drawing/2014/main" id="{C5331643-1719-3345-9506-4BB134902458}"/>
              </a:ext>
            </a:extLst>
          </p:cNvPr>
          <p:cNvPicPr>
            <a:picLocks noChangeAspect="1"/>
          </p:cNvPicPr>
          <p:nvPr/>
        </p:nvPicPr>
        <p:blipFill>
          <a:blip r:embed="rId3"/>
          <a:stretch>
            <a:fillRect/>
          </a:stretch>
        </p:blipFill>
        <p:spPr>
          <a:xfrm>
            <a:off x="9852338" y="-12904"/>
            <a:ext cx="2339662" cy="2283789"/>
          </a:xfrm>
          <a:prstGeom prst="rect">
            <a:avLst/>
          </a:prstGeom>
        </p:spPr>
      </p:pic>
      <p:sp>
        <p:nvSpPr>
          <p:cNvPr id="11" name="CuadroTexto 10">
            <a:extLst>
              <a:ext uri="{FF2B5EF4-FFF2-40B4-BE49-F238E27FC236}">
                <a16:creationId xmlns:a16="http://schemas.microsoft.com/office/drawing/2014/main" id="{B1EAB783-50E5-604A-B804-75AA17845E9C}"/>
              </a:ext>
            </a:extLst>
          </p:cNvPr>
          <p:cNvSpPr txBox="1"/>
          <p:nvPr/>
        </p:nvSpPr>
        <p:spPr>
          <a:xfrm>
            <a:off x="722046" y="946415"/>
            <a:ext cx="8006872" cy="707886"/>
          </a:xfrm>
          <a:prstGeom prst="rect">
            <a:avLst/>
          </a:prstGeom>
          <a:noFill/>
        </p:spPr>
        <p:txBody>
          <a:bodyPr wrap="none" rtlCol="0">
            <a:spAutoFit/>
          </a:bodyPr>
          <a:lstStyle/>
          <a:p>
            <a:pPr algn="ctr"/>
            <a:r>
              <a:rPr lang="es-DO" sz="2000" dirty="0">
                <a:solidFill>
                  <a:schemeClr val="bg1"/>
                </a:solidFill>
              </a:rPr>
              <a:t>Tabla y Gráfico Estudiantes Encuestados, Según Campus y Dificultades </a:t>
            </a:r>
          </a:p>
          <a:p>
            <a:pPr algn="ctr"/>
            <a:r>
              <a:rPr lang="es-DO" sz="2000" dirty="0">
                <a:solidFill>
                  <a:schemeClr val="bg1"/>
                </a:solidFill>
              </a:rPr>
              <a:t>tenidas en el acceso a la plataforma de docencia virtual</a:t>
            </a:r>
          </a:p>
        </p:txBody>
      </p:sp>
      <p:graphicFrame>
        <p:nvGraphicFramePr>
          <p:cNvPr id="3" name="Tabla 2">
            <a:extLst>
              <a:ext uri="{FF2B5EF4-FFF2-40B4-BE49-F238E27FC236}">
                <a16:creationId xmlns:a16="http://schemas.microsoft.com/office/drawing/2014/main" id="{67FF1FCF-CCA3-714D-849A-78E18C8DCEE5}"/>
              </a:ext>
            </a:extLst>
          </p:cNvPr>
          <p:cNvGraphicFramePr>
            <a:graphicFrameLocks noGrp="1"/>
          </p:cNvGraphicFramePr>
          <p:nvPr>
            <p:extLst>
              <p:ext uri="{D42A27DB-BD31-4B8C-83A1-F6EECF244321}">
                <p14:modId xmlns:p14="http://schemas.microsoft.com/office/powerpoint/2010/main" val="3514716915"/>
              </p:ext>
            </p:extLst>
          </p:nvPr>
        </p:nvGraphicFramePr>
        <p:xfrm>
          <a:off x="0" y="2270885"/>
          <a:ext cx="7340960" cy="4587112"/>
        </p:xfrm>
        <a:graphic>
          <a:graphicData uri="http://schemas.openxmlformats.org/drawingml/2006/table">
            <a:tbl>
              <a:tblPr/>
              <a:tblGrid>
                <a:gridCol w="1315832">
                  <a:extLst>
                    <a:ext uri="{9D8B030D-6E8A-4147-A177-3AD203B41FA5}">
                      <a16:colId xmlns:a16="http://schemas.microsoft.com/office/drawing/2014/main" val="722722593"/>
                    </a:ext>
                  </a:extLst>
                </a:gridCol>
                <a:gridCol w="502094">
                  <a:extLst>
                    <a:ext uri="{9D8B030D-6E8A-4147-A177-3AD203B41FA5}">
                      <a16:colId xmlns:a16="http://schemas.microsoft.com/office/drawing/2014/main" val="1800783195"/>
                    </a:ext>
                  </a:extLst>
                </a:gridCol>
                <a:gridCol w="502094">
                  <a:extLst>
                    <a:ext uri="{9D8B030D-6E8A-4147-A177-3AD203B41FA5}">
                      <a16:colId xmlns:a16="http://schemas.microsoft.com/office/drawing/2014/main" val="801650720"/>
                    </a:ext>
                  </a:extLst>
                </a:gridCol>
                <a:gridCol w="502094">
                  <a:extLst>
                    <a:ext uri="{9D8B030D-6E8A-4147-A177-3AD203B41FA5}">
                      <a16:colId xmlns:a16="http://schemas.microsoft.com/office/drawing/2014/main" val="327892191"/>
                    </a:ext>
                  </a:extLst>
                </a:gridCol>
                <a:gridCol w="502094">
                  <a:extLst>
                    <a:ext uri="{9D8B030D-6E8A-4147-A177-3AD203B41FA5}">
                      <a16:colId xmlns:a16="http://schemas.microsoft.com/office/drawing/2014/main" val="3768180641"/>
                    </a:ext>
                  </a:extLst>
                </a:gridCol>
                <a:gridCol w="502094">
                  <a:extLst>
                    <a:ext uri="{9D8B030D-6E8A-4147-A177-3AD203B41FA5}">
                      <a16:colId xmlns:a16="http://schemas.microsoft.com/office/drawing/2014/main" val="169888942"/>
                    </a:ext>
                  </a:extLst>
                </a:gridCol>
                <a:gridCol w="502094">
                  <a:extLst>
                    <a:ext uri="{9D8B030D-6E8A-4147-A177-3AD203B41FA5}">
                      <a16:colId xmlns:a16="http://schemas.microsoft.com/office/drawing/2014/main" val="2998306934"/>
                    </a:ext>
                  </a:extLst>
                </a:gridCol>
                <a:gridCol w="502094">
                  <a:extLst>
                    <a:ext uri="{9D8B030D-6E8A-4147-A177-3AD203B41FA5}">
                      <a16:colId xmlns:a16="http://schemas.microsoft.com/office/drawing/2014/main" val="2402434125"/>
                    </a:ext>
                  </a:extLst>
                </a:gridCol>
                <a:gridCol w="502094">
                  <a:extLst>
                    <a:ext uri="{9D8B030D-6E8A-4147-A177-3AD203B41FA5}">
                      <a16:colId xmlns:a16="http://schemas.microsoft.com/office/drawing/2014/main" val="78622429"/>
                    </a:ext>
                  </a:extLst>
                </a:gridCol>
                <a:gridCol w="502094">
                  <a:extLst>
                    <a:ext uri="{9D8B030D-6E8A-4147-A177-3AD203B41FA5}">
                      <a16:colId xmlns:a16="http://schemas.microsoft.com/office/drawing/2014/main" val="1877972031"/>
                    </a:ext>
                  </a:extLst>
                </a:gridCol>
                <a:gridCol w="502094">
                  <a:extLst>
                    <a:ext uri="{9D8B030D-6E8A-4147-A177-3AD203B41FA5}">
                      <a16:colId xmlns:a16="http://schemas.microsoft.com/office/drawing/2014/main" val="3182594717"/>
                    </a:ext>
                  </a:extLst>
                </a:gridCol>
                <a:gridCol w="502094">
                  <a:extLst>
                    <a:ext uri="{9D8B030D-6E8A-4147-A177-3AD203B41FA5}">
                      <a16:colId xmlns:a16="http://schemas.microsoft.com/office/drawing/2014/main" val="2873897359"/>
                    </a:ext>
                  </a:extLst>
                </a:gridCol>
                <a:gridCol w="502094">
                  <a:extLst>
                    <a:ext uri="{9D8B030D-6E8A-4147-A177-3AD203B41FA5}">
                      <a16:colId xmlns:a16="http://schemas.microsoft.com/office/drawing/2014/main" val="1382166408"/>
                    </a:ext>
                  </a:extLst>
                </a:gridCol>
              </a:tblGrid>
              <a:tr h="296327">
                <a:tc>
                  <a:txBody>
                    <a:bodyPr/>
                    <a:lstStyle/>
                    <a:p>
                      <a:pPr algn="l" fontAlgn="b"/>
                      <a:endParaRPr lang="es-DO" sz="600" b="0" i="0" u="none" strike="noStrike">
                        <a:solidFill>
                          <a:srgbClr val="000000"/>
                        </a:solidFill>
                        <a:effectLst/>
                        <a:latin typeface="Calibri" panose="020F0502020204030204" pitchFamily="34" charset="0"/>
                      </a:endParaRPr>
                    </a:p>
                  </a:txBody>
                  <a:tcPr marL="5442" marR="5442" marT="5442"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12">
                  <a:txBody>
                    <a:bodyPr/>
                    <a:lstStyle/>
                    <a:p>
                      <a:pPr algn="ctr" fontAlgn="ctr"/>
                      <a:r>
                        <a:rPr lang="es-DO" sz="1400" b="1" i="0" u="none" strike="noStrike">
                          <a:solidFill>
                            <a:srgbClr val="000000"/>
                          </a:solidFill>
                          <a:effectLst/>
                          <a:latin typeface="Calibri" panose="020F0502020204030204" pitchFamily="34" charset="0"/>
                        </a:rPr>
                        <a:t>¿Has podido acceder a la plataforma UASD virtual sin dificultad?</a:t>
                      </a:r>
                    </a:p>
                  </a:txBody>
                  <a:tcPr marL="5442" marR="5442" marT="54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388972126"/>
                  </a:ext>
                </a:extLst>
              </a:tr>
              <a:tr h="203725">
                <a:tc rowSpan="2">
                  <a:txBody>
                    <a:bodyPr/>
                    <a:lstStyle/>
                    <a:p>
                      <a:pPr algn="ctr" fontAlgn="ctr"/>
                      <a:r>
                        <a:rPr lang="es-DO" sz="800" b="1" i="0" u="none" strike="noStrike">
                          <a:solidFill>
                            <a:srgbClr val="000000"/>
                          </a:solidFill>
                          <a:effectLst/>
                          <a:latin typeface="Calibri" panose="020F0502020204030204" pitchFamily="34" charset="0"/>
                        </a:rPr>
                        <a:t>Campus al que pertenece el estudiante encuestado</a:t>
                      </a:r>
                    </a:p>
                  </a:txBody>
                  <a:tcPr marL="5442" marR="5442" marT="54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3">
                  <a:txBody>
                    <a:bodyPr/>
                    <a:lstStyle/>
                    <a:p>
                      <a:pPr algn="ctr" fontAlgn="ctr"/>
                      <a:r>
                        <a:rPr lang="es-DO" sz="900" b="1" i="0" u="none" strike="noStrike">
                          <a:solidFill>
                            <a:srgbClr val="000000"/>
                          </a:solidFill>
                          <a:effectLst/>
                          <a:latin typeface="Calibri" panose="020F0502020204030204" pitchFamily="34" charset="0"/>
                        </a:rPr>
                        <a:t>Si</a:t>
                      </a:r>
                    </a:p>
                  </a:txBody>
                  <a:tcPr marL="5442" marR="5442" marT="54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900" b="1" i="0" u="none" strike="noStrike">
                          <a:solidFill>
                            <a:srgbClr val="000000"/>
                          </a:solidFill>
                          <a:effectLst/>
                          <a:latin typeface="Calibri" panose="020F0502020204030204" pitchFamily="34" charset="0"/>
                        </a:rPr>
                        <a:t>No</a:t>
                      </a:r>
                    </a:p>
                  </a:txBody>
                  <a:tcPr marL="5442" marR="5442" marT="54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900" b="1" i="0" u="none" strike="noStrike">
                          <a:solidFill>
                            <a:srgbClr val="000000"/>
                          </a:solidFill>
                          <a:effectLst/>
                          <a:latin typeface="Calibri" panose="020F0502020204030204" pitchFamily="34" charset="0"/>
                        </a:rPr>
                        <a:t>Parcialmente</a:t>
                      </a:r>
                    </a:p>
                  </a:txBody>
                  <a:tcPr marL="5442" marR="5442" marT="54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900" b="1" i="0" u="none" strike="noStrike">
                          <a:solidFill>
                            <a:srgbClr val="000000"/>
                          </a:solidFill>
                          <a:effectLst/>
                          <a:latin typeface="Calibri" panose="020F0502020204030204" pitchFamily="34" charset="0"/>
                        </a:rPr>
                        <a:t>Total</a:t>
                      </a:r>
                    </a:p>
                  </a:txBody>
                  <a:tcPr marL="5442" marR="5442" marT="54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430931230"/>
                  </a:ext>
                </a:extLst>
              </a:tr>
              <a:tr h="379669">
                <a:tc vMerge="1">
                  <a:txBody>
                    <a:bodyPr/>
                    <a:lstStyle/>
                    <a:p>
                      <a:endParaRPr lang="es-DO"/>
                    </a:p>
                  </a:txBody>
                  <a:tcPr/>
                </a:tc>
                <a:tc>
                  <a:txBody>
                    <a:bodyPr/>
                    <a:lstStyle/>
                    <a:p>
                      <a:pPr algn="ctr" fontAlgn="ctr"/>
                      <a:r>
                        <a:rPr lang="es-DO" sz="800" b="1" i="0" u="none" strike="noStrike">
                          <a:solidFill>
                            <a:srgbClr val="000000"/>
                          </a:solidFill>
                          <a:effectLst/>
                          <a:latin typeface="Calibri" panose="020F0502020204030204" pitchFamily="34" charset="0"/>
                        </a:rPr>
                        <a:t>Recuento</a:t>
                      </a:r>
                    </a:p>
                  </a:txBody>
                  <a:tcPr marL="5442" marR="5442" marT="54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800" b="1" i="0" u="none" strike="noStrike">
                          <a:solidFill>
                            <a:srgbClr val="000000"/>
                          </a:solidFill>
                          <a:effectLst/>
                          <a:latin typeface="Calibri" panose="020F0502020204030204" pitchFamily="34" charset="0"/>
                        </a:rPr>
                        <a:t>% de N columnas</a:t>
                      </a:r>
                    </a:p>
                  </a:txBody>
                  <a:tcPr marL="5442" marR="5442" marT="5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800" b="1" i="0" u="none" strike="noStrike">
                          <a:solidFill>
                            <a:srgbClr val="000000"/>
                          </a:solidFill>
                          <a:effectLst/>
                          <a:latin typeface="Calibri" panose="020F0502020204030204" pitchFamily="34" charset="0"/>
                        </a:rPr>
                        <a:t>% del N de fila</a:t>
                      </a:r>
                    </a:p>
                  </a:txBody>
                  <a:tcPr marL="5442" marR="5442" marT="54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800" b="1" i="0" u="none" strike="noStrike">
                          <a:solidFill>
                            <a:srgbClr val="000000"/>
                          </a:solidFill>
                          <a:effectLst/>
                          <a:latin typeface="Calibri" panose="020F0502020204030204" pitchFamily="34" charset="0"/>
                        </a:rPr>
                        <a:t>Recuento</a:t>
                      </a:r>
                    </a:p>
                  </a:txBody>
                  <a:tcPr marL="5442" marR="5442" marT="54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800" b="1" i="0" u="none" strike="noStrike">
                          <a:solidFill>
                            <a:srgbClr val="000000"/>
                          </a:solidFill>
                          <a:effectLst/>
                          <a:latin typeface="Calibri" panose="020F0502020204030204" pitchFamily="34" charset="0"/>
                        </a:rPr>
                        <a:t>% de N columnas</a:t>
                      </a:r>
                    </a:p>
                  </a:txBody>
                  <a:tcPr marL="5442" marR="5442" marT="5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800" b="1" i="0" u="none" strike="noStrike">
                          <a:solidFill>
                            <a:srgbClr val="000000"/>
                          </a:solidFill>
                          <a:effectLst/>
                          <a:latin typeface="Calibri" panose="020F0502020204030204" pitchFamily="34" charset="0"/>
                        </a:rPr>
                        <a:t>% del N de fila</a:t>
                      </a:r>
                    </a:p>
                  </a:txBody>
                  <a:tcPr marL="5442" marR="5442" marT="54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800" b="1" i="0" u="none" strike="noStrike">
                          <a:solidFill>
                            <a:srgbClr val="000000"/>
                          </a:solidFill>
                          <a:effectLst/>
                          <a:latin typeface="Calibri" panose="020F0502020204030204" pitchFamily="34" charset="0"/>
                        </a:rPr>
                        <a:t>Recuento</a:t>
                      </a:r>
                    </a:p>
                  </a:txBody>
                  <a:tcPr marL="5442" marR="5442" marT="54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800" b="1" i="0" u="none" strike="noStrike">
                          <a:solidFill>
                            <a:srgbClr val="000000"/>
                          </a:solidFill>
                          <a:effectLst/>
                          <a:latin typeface="Calibri" panose="020F0502020204030204" pitchFamily="34" charset="0"/>
                        </a:rPr>
                        <a:t>% de N columnas</a:t>
                      </a:r>
                    </a:p>
                  </a:txBody>
                  <a:tcPr marL="5442" marR="5442" marT="5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800" b="1" i="0" u="none" strike="noStrike">
                          <a:solidFill>
                            <a:srgbClr val="000000"/>
                          </a:solidFill>
                          <a:effectLst/>
                          <a:latin typeface="Calibri" panose="020F0502020204030204" pitchFamily="34" charset="0"/>
                        </a:rPr>
                        <a:t>% del N de fila</a:t>
                      </a:r>
                    </a:p>
                  </a:txBody>
                  <a:tcPr marL="5442" marR="5442" marT="54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800" b="1" i="0" u="none" strike="noStrike">
                          <a:solidFill>
                            <a:srgbClr val="000000"/>
                          </a:solidFill>
                          <a:effectLst/>
                          <a:latin typeface="Calibri" panose="020F0502020204030204" pitchFamily="34" charset="0"/>
                        </a:rPr>
                        <a:t>Recuento</a:t>
                      </a:r>
                    </a:p>
                  </a:txBody>
                  <a:tcPr marL="5442" marR="5442" marT="54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800" b="1" i="0" u="none" strike="noStrike">
                          <a:solidFill>
                            <a:srgbClr val="000000"/>
                          </a:solidFill>
                          <a:effectLst/>
                          <a:latin typeface="Calibri" panose="020F0502020204030204" pitchFamily="34" charset="0"/>
                        </a:rPr>
                        <a:t>% de N columnas</a:t>
                      </a:r>
                    </a:p>
                  </a:txBody>
                  <a:tcPr marL="5442" marR="5442" marT="54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800" b="1" i="0" u="none" strike="noStrike">
                          <a:solidFill>
                            <a:srgbClr val="000000"/>
                          </a:solidFill>
                          <a:effectLst/>
                          <a:latin typeface="Calibri" panose="020F0502020204030204" pitchFamily="34" charset="0"/>
                        </a:rPr>
                        <a:t>% del N de fila</a:t>
                      </a:r>
                    </a:p>
                  </a:txBody>
                  <a:tcPr marL="5442" marR="5442" marT="54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50328538"/>
                  </a:ext>
                </a:extLst>
              </a:tr>
              <a:tr h="175944">
                <a:tc>
                  <a:txBody>
                    <a:bodyPr/>
                    <a:lstStyle/>
                    <a:p>
                      <a:pPr algn="l" fontAlgn="b"/>
                      <a:r>
                        <a:rPr lang="es-DO" sz="800" b="0" i="0" u="none" strike="noStrike">
                          <a:solidFill>
                            <a:srgbClr val="000000"/>
                          </a:solidFill>
                          <a:effectLst/>
                          <a:latin typeface="Calibri" panose="020F0502020204030204" pitchFamily="34" charset="0"/>
                        </a:rPr>
                        <a:t>UASD-Santo Domingo</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2433</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53,3%</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48,9%</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834</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48,5%</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16,7%</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1713</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59,1%</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34,4%</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4980</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54,2%</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466453157"/>
                  </a:ext>
                </a:extLst>
              </a:tr>
              <a:tr h="175944">
                <a:tc>
                  <a:txBody>
                    <a:bodyPr/>
                    <a:lstStyle/>
                    <a:p>
                      <a:pPr algn="l" fontAlgn="b"/>
                      <a:r>
                        <a:rPr lang="es-DO" sz="800" b="0" i="0" u="none" strike="noStrike">
                          <a:solidFill>
                            <a:srgbClr val="000000"/>
                          </a:solidFill>
                          <a:effectLst/>
                          <a:latin typeface="Calibri" panose="020F0502020204030204" pitchFamily="34" charset="0"/>
                        </a:rPr>
                        <a:t>UASD-San Fco. de Macorís</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353</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7,7%</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49,4%</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155</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9,0%</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21,7%</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r" fontAlgn="b"/>
                      <a:r>
                        <a:rPr lang="es-DO" sz="800" b="0" i="0" u="none" strike="noStrike">
                          <a:solidFill>
                            <a:srgbClr val="000000"/>
                          </a:solidFill>
                          <a:effectLst/>
                          <a:latin typeface="Calibri" panose="020F0502020204030204" pitchFamily="34" charset="0"/>
                        </a:rPr>
                        <a:t>206</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7,1%</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28,9%</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714</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7,8%</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dirty="0">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912567999"/>
                  </a:ext>
                </a:extLst>
              </a:tr>
              <a:tr h="175944">
                <a:tc>
                  <a:txBody>
                    <a:bodyPr/>
                    <a:lstStyle/>
                    <a:p>
                      <a:pPr algn="l" fontAlgn="b"/>
                      <a:r>
                        <a:rPr lang="es-DO" sz="800" b="0" i="0" u="none" strike="noStrike">
                          <a:solidFill>
                            <a:srgbClr val="000000"/>
                          </a:solidFill>
                          <a:effectLst/>
                          <a:latin typeface="Calibri" panose="020F0502020204030204" pitchFamily="34" charset="0"/>
                        </a:rPr>
                        <a:t>UASD-Santiago</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264</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5,8%</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51,8%</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88</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5,1%</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17,3%</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158</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5,5%</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31,0%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510</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5,6%</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730690486"/>
                  </a:ext>
                </a:extLst>
              </a:tr>
              <a:tr h="185205">
                <a:tc>
                  <a:txBody>
                    <a:bodyPr/>
                    <a:lstStyle/>
                    <a:p>
                      <a:pPr algn="l" fontAlgn="b"/>
                      <a:r>
                        <a:rPr lang="es-DO" sz="800" b="0" i="0" u="none" strike="noStrike">
                          <a:solidFill>
                            <a:srgbClr val="000000"/>
                          </a:solidFill>
                          <a:effectLst/>
                          <a:latin typeface="Calibri" panose="020F0502020204030204" pitchFamily="34" charset="0"/>
                        </a:rPr>
                        <a:t>UASD-Barahona</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261</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5,7%</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53,3%</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104</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6,1%</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21,2%</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r" fontAlgn="b"/>
                      <a:r>
                        <a:rPr lang="es-DO" sz="800" b="0" i="0" u="none" strike="noStrike">
                          <a:solidFill>
                            <a:srgbClr val="000000"/>
                          </a:solidFill>
                          <a:effectLst/>
                          <a:latin typeface="Calibri" panose="020F0502020204030204" pitchFamily="34" charset="0"/>
                        </a:rPr>
                        <a:t>125</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4,3%</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25,5%</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490</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5,3%</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607275199"/>
                  </a:ext>
                </a:extLst>
              </a:tr>
              <a:tr h="175944">
                <a:tc>
                  <a:txBody>
                    <a:bodyPr/>
                    <a:lstStyle/>
                    <a:p>
                      <a:pPr algn="l" fontAlgn="b"/>
                      <a:r>
                        <a:rPr lang="es-DO" sz="800" b="0" i="0" u="none" strike="noStrike">
                          <a:solidFill>
                            <a:srgbClr val="000000"/>
                          </a:solidFill>
                          <a:effectLst/>
                          <a:latin typeface="Calibri" panose="020F0502020204030204" pitchFamily="34" charset="0"/>
                        </a:rPr>
                        <a:t>UASD-Higüey</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197</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4,3%</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55,0%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70</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4,1%</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19,6%</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91</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3,1%</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25,4%</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358</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3,9%</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290711232"/>
                  </a:ext>
                </a:extLst>
              </a:tr>
              <a:tr h="318151">
                <a:tc>
                  <a:txBody>
                    <a:bodyPr/>
                    <a:lstStyle/>
                    <a:p>
                      <a:pPr algn="l" fontAlgn="b"/>
                      <a:r>
                        <a:rPr lang="es-DO" sz="800" b="0" i="0" u="none" strike="noStrike">
                          <a:solidFill>
                            <a:srgbClr val="000000"/>
                          </a:solidFill>
                          <a:effectLst/>
                          <a:latin typeface="Calibri" panose="020F0502020204030204" pitchFamily="34" charset="0"/>
                        </a:rPr>
                        <a:t>UASD-San Juan de la Maguana</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194</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4,3%</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48,0%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86</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5,0%</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21,3%</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r" fontAlgn="b"/>
                      <a:r>
                        <a:rPr lang="es-DO" sz="800" b="0" i="0" u="none" strike="noStrike">
                          <a:solidFill>
                            <a:srgbClr val="000000"/>
                          </a:solidFill>
                          <a:effectLst/>
                          <a:latin typeface="Calibri" panose="020F0502020204030204" pitchFamily="34" charset="0"/>
                        </a:rPr>
                        <a:t>124</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4,3%</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30,7%</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404</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4,4%</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038582116"/>
                  </a:ext>
                </a:extLst>
              </a:tr>
              <a:tr h="175944">
                <a:tc>
                  <a:txBody>
                    <a:bodyPr/>
                    <a:lstStyle/>
                    <a:p>
                      <a:pPr algn="l" fontAlgn="b"/>
                      <a:r>
                        <a:rPr lang="es-DO" sz="800" b="0" i="0" u="none" strike="noStrike">
                          <a:solidFill>
                            <a:srgbClr val="000000"/>
                          </a:solidFill>
                          <a:effectLst/>
                          <a:latin typeface="Calibri" panose="020F0502020204030204" pitchFamily="34" charset="0"/>
                        </a:rPr>
                        <a:t>UASD-Bonao</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160</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3,5%</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50,3%</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65</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3,8%</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20,4%</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r" fontAlgn="b"/>
                      <a:r>
                        <a:rPr lang="es-DO" sz="800" b="0" i="0" u="none" strike="noStrike">
                          <a:solidFill>
                            <a:srgbClr val="000000"/>
                          </a:solidFill>
                          <a:effectLst/>
                          <a:latin typeface="Calibri" panose="020F0502020204030204" pitchFamily="34" charset="0"/>
                        </a:rPr>
                        <a:t>93</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3,2%</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29,2%</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318</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3,5%</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302743606"/>
                  </a:ext>
                </a:extLst>
              </a:tr>
              <a:tr h="175944">
                <a:tc>
                  <a:txBody>
                    <a:bodyPr/>
                    <a:lstStyle/>
                    <a:p>
                      <a:pPr algn="l" fontAlgn="b"/>
                      <a:r>
                        <a:rPr lang="es-DO" sz="800" b="0" i="0" u="none" strike="noStrike">
                          <a:solidFill>
                            <a:srgbClr val="000000"/>
                          </a:solidFill>
                          <a:effectLst/>
                          <a:latin typeface="Calibri" panose="020F0502020204030204" pitchFamily="34" charset="0"/>
                        </a:rPr>
                        <a:t>UASD-Nagua</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137</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3,0%</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54,4%</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62</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3,6%</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24,6%</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r" fontAlgn="b"/>
                      <a:r>
                        <a:rPr lang="es-DO" sz="800" b="0" i="0" u="none" strike="noStrike">
                          <a:solidFill>
                            <a:srgbClr val="000000"/>
                          </a:solidFill>
                          <a:effectLst/>
                          <a:latin typeface="Calibri" panose="020F0502020204030204" pitchFamily="34" charset="0"/>
                        </a:rPr>
                        <a:t>53</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1,8%</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21,0%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252</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2,7%</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747373724"/>
                  </a:ext>
                </a:extLst>
              </a:tr>
              <a:tr h="175944">
                <a:tc>
                  <a:txBody>
                    <a:bodyPr/>
                    <a:lstStyle/>
                    <a:p>
                      <a:pPr algn="l" fontAlgn="b"/>
                      <a:r>
                        <a:rPr lang="es-DO" sz="800" b="0" i="0" u="none" strike="noStrike">
                          <a:solidFill>
                            <a:srgbClr val="000000"/>
                          </a:solidFill>
                          <a:effectLst/>
                          <a:latin typeface="Calibri" panose="020F0502020204030204" pitchFamily="34" charset="0"/>
                        </a:rPr>
                        <a:t>UASD-Mao/Stgo Rodríguez</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136</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3,0%</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43,5%</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84</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4,9%</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26,8%</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a:txBody>
                    <a:bodyPr/>
                    <a:lstStyle/>
                    <a:p>
                      <a:pPr algn="r" fontAlgn="b"/>
                      <a:r>
                        <a:rPr lang="es-DO" sz="800" b="0" i="0" u="none" strike="noStrike">
                          <a:solidFill>
                            <a:srgbClr val="000000"/>
                          </a:solidFill>
                          <a:effectLst/>
                          <a:latin typeface="Calibri" panose="020F0502020204030204" pitchFamily="34" charset="0"/>
                        </a:rPr>
                        <a:t>93</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3,2%</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29,7%</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313</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3,4%</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51766057"/>
                  </a:ext>
                </a:extLst>
              </a:tr>
              <a:tr h="175944">
                <a:tc>
                  <a:txBody>
                    <a:bodyPr/>
                    <a:lstStyle/>
                    <a:p>
                      <a:pPr algn="l" fontAlgn="b"/>
                      <a:r>
                        <a:rPr lang="es-DO" sz="800" b="0" i="0" u="none" strike="noStrike">
                          <a:solidFill>
                            <a:srgbClr val="000000"/>
                          </a:solidFill>
                          <a:effectLst/>
                          <a:latin typeface="Calibri" panose="020F0502020204030204" pitchFamily="34" charset="0"/>
                        </a:rPr>
                        <a:t>UASD-Puerto Plata</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101</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2,2%</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53,7%</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35</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2,0%</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18,6%</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52</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1,8%</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27,7%</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188</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2,0%</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93854152"/>
                  </a:ext>
                </a:extLst>
              </a:tr>
              <a:tr h="175944">
                <a:tc>
                  <a:txBody>
                    <a:bodyPr/>
                    <a:lstStyle/>
                    <a:p>
                      <a:pPr algn="l" fontAlgn="b"/>
                      <a:r>
                        <a:rPr lang="es-DO" sz="800" b="0" i="0" u="none" strike="noStrike">
                          <a:solidFill>
                            <a:srgbClr val="000000"/>
                          </a:solidFill>
                          <a:effectLst/>
                          <a:latin typeface="Calibri" panose="020F0502020204030204" pitchFamily="34" charset="0"/>
                        </a:rPr>
                        <a:t>UASD-Baní</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64</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1,4%</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54,2%</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29</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1,7%</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24,6%</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25</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0,9%</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21,2%</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118</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1,3%</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815915597"/>
                  </a:ext>
                </a:extLst>
              </a:tr>
              <a:tr h="175944">
                <a:tc>
                  <a:txBody>
                    <a:bodyPr/>
                    <a:lstStyle/>
                    <a:p>
                      <a:pPr algn="l" fontAlgn="b"/>
                      <a:r>
                        <a:rPr lang="es-DO" sz="800" b="0" i="0" u="none" strike="noStrike">
                          <a:solidFill>
                            <a:srgbClr val="000000"/>
                          </a:solidFill>
                          <a:effectLst/>
                          <a:latin typeface="Calibri" panose="020F0502020204030204" pitchFamily="34" charset="0"/>
                        </a:rPr>
                        <a:t>UASD-La Vega</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52</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1,1%</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44,1%</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28</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1,6%</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23,7%</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38</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1,3%</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32,2%</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118</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1,3%</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278941052"/>
                  </a:ext>
                </a:extLst>
              </a:tr>
              <a:tr h="175944">
                <a:tc>
                  <a:txBody>
                    <a:bodyPr/>
                    <a:lstStyle/>
                    <a:p>
                      <a:pPr algn="l" fontAlgn="b"/>
                      <a:r>
                        <a:rPr lang="es-DO" sz="800" b="0" i="0" u="none" strike="noStrike">
                          <a:solidFill>
                            <a:srgbClr val="000000"/>
                          </a:solidFill>
                          <a:effectLst/>
                          <a:latin typeface="Calibri" panose="020F0502020204030204" pitchFamily="34" charset="0"/>
                        </a:rPr>
                        <a:t>UASD-San Pedro de Macorís</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49</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1,1%</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40,2%</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36</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2,1%</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29,5%</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37</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1,3%</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30,3%</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122</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1,3%</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575750704"/>
                  </a:ext>
                </a:extLst>
              </a:tr>
              <a:tr h="175944">
                <a:tc>
                  <a:txBody>
                    <a:bodyPr/>
                    <a:lstStyle/>
                    <a:p>
                      <a:pPr algn="l" fontAlgn="b"/>
                      <a:r>
                        <a:rPr lang="es-DO" sz="800" b="0" i="0" u="none" strike="noStrike">
                          <a:solidFill>
                            <a:srgbClr val="000000"/>
                          </a:solidFill>
                          <a:effectLst/>
                          <a:latin typeface="Calibri" panose="020F0502020204030204" pitchFamily="34" charset="0"/>
                        </a:rPr>
                        <a:t>UASD-San Cristóbal</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44</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53,7%</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13</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0,8%</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15,9%</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25</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0,9%</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30,5%</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82</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0,9%</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750682952"/>
                  </a:ext>
                </a:extLst>
              </a:tr>
              <a:tr h="194465">
                <a:tc>
                  <a:txBody>
                    <a:bodyPr/>
                    <a:lstStyle/>
                    <a:p>
                      <a:pPr algn="l" fontAlgn="b"/>
                      <a:r>
                        <a:rPr lang="es-DO" sz="900" b="0" i="0" u="none" strike="noStrike">
                          <a:solidFill>
                            <a:srgbClr val="000000"/>
                          </a:solidFill>
                          <a:effectLst/>
                          <a:latin typeface="Calibri" panose="020F0502020204030204" pitchFamily="34" charset="0"/>
                        </a:rPr>
                        <a:t>UASD-Hato Mayor</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38</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0,8%</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57,6%</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9</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0,5%</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13,6%</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19</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0,7%</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28,8%</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66</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0,7%</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950342475"/>
                  </a:ext>
                </a:extLst>
              </a:tr>
              <a:tr h="175944">
                <a:tc>
                  <a:txBody>
                    <a:bodyPr/>
                    <a:lstStyle/>
                    <a:p>
                      <a:pPr algn="l" fontAlgn="b"/>
                      <a:r>
                        <a:rPr lang="es-DO" sz="800" b="0" i="0" u="none" strike="noStrike">
                          <a:solidFill>
                            <a:srgbClr val="000000"/>
                          </a:solidFill>
                          <a:effectLst/>
                          <a:latin typeface="Calibri" panose="020F0502020204030204" pitchFamily="34" charset="0"/>
                        </a:rPr>
                        <a:t>UASD-La Romana</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33</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0,7%</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64,7%</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5</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0,3%</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9,8%</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13</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0,4%</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25,5%</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51</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0,6%</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4182678888"/>
                  </a:ext>
                </a:extLst>
              </a:tr>
              <a:tr h="175944">
                <a:tc>
                  <a:txBody>
                    <a:bodyPr/>
                    <a:lstStyle/>
                    <a:p>
                      <a:pPr algn="l" fontAlgn="b"/>
                      <a:r>
                        <a:rPr lang="es-DO" sz="800" b="0" i="0" u="none" strike="noStrike">
                          <a:solidFill>
                            <a:srgbClr val="000000"/>
                          </a:solidFill>
                          <a:effectLst/>
                          <a:latin typeface="Calibri" panose="020F0502020204030204" pitchFamily="34" charset="0"/>
                        </a:rPr>
                        <a:t>UASD-Neyba</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25</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0,5%</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59,5%</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9</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0,5%</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21,4%</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8</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0,3%</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19,0%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42</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0,5%</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312073087"/>
                  </a:ext>
                </a:extLst>
              </a:tr>
              <a:tr h="175944">
                <a:tc>
                  <a:txBody>
                    <a:bodyPr/>
                    <a:lstStyle/>
                    <a:p>
                      <a:pPr algn="l" fontAlgn="b"/>
                      <a:r>
                        <a:rPr lang="es-DO" sz="800" b="0" i="0" u="none" strike="noStrike">
                          <a:solidFill>
                            <a:srgbClr val="000000"/>
                          </a:solidFill>
                          <a:effectLst/>
                          <a:latin typeface="Calibri" panose="020F0502020204030204" pitchFamily="34" charset="0"/>
                        </a:rPr>
                        <a:t>UASD-Finca Exp Engombe</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20</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0,4%</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40,8%</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4</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0,2%</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8,2%</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25</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0,9%</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51,0%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49</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0,5%</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4156362746"/>
                  </a:ext>
                </a:extLst>
              </a:tr>
              <a:tr h="185205">
                <a:tc>
                  <a:txBody>
                    <a:bodyPr/>
                    <a:lstStyle/>
                    <a:p>
                      <a:pPr algn="l" fontAlgn="b"/>
                      <a:r>
                        <a:rPr lang="es-DO" sz="800" b="0" i="0" u="none" strike="noStrike">
                          <a:solidFill>
                            <a:srgbClr val="000000"/>
                          </a:solidFill>
                          <a:effectLst/>
                          <a:latin typeface="Calibri" panose="020F0502020204030204" pitchFamily="34" charset="0"/>
                        </a:rPr>
                        <a:t>UASD-Samaná</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2</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0,0%</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40,0%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3</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0,2%</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60,0%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0</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0,0%</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800" b="0" i="0" u="none" strike="noStrike">
                          <a:solidFill>
                            <a:srgbClr val="000000"/>
                          </a:solidFill>
                          <a:effectLst/>
                          <a:latin typeface="Calibri" panose="020F0502020204030204" pitchFamily="34" charset="0"/>
                        </a:rPr>
                        <a:t>5</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0,1%</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l" fontAlgn="b"/>
                      <a:r>
                        <a:rPr lang="es-DO" sz="800" b="0"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349664909"/>
                  </a:ext>
                </a:extLst>
              </a:tr>
              <a:tr h="185205">
                <a:tc>
                  <a:txBody>
                    <a:bodyPr/>
                    <a:lstStyle/>
                    <a:p>
                      <a:pPr algn="l" fontAlgn="b"/>
                      <a:r>
                        <a:rPr lang="es-DO" sz="800" b="1" i="0" u="none" strike="noStrike">
                          <a:solidFill>
                            <a:srgbClr val="000000"/>
                          </a:solidFill>
                          <a:effectLst/>
                          <a:latin typeface="Calibri" panose="020F0502020204030204" pitchFamily="34" charset="0"/>
                        </a:rPr>
                        <a:t>Total</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800" b="1" i="0" u="none" strike="noStrike">
                          <a:solidFill>
                            <a:srgbClr val="000000"/>
                          </a:solidFill>
                          <a:effectLst/>
                          <a:latin typeface="Calibri" panose="020F0502020204030204" pitchFamily="34" charset="0"/>
                        </a:rPr>
                        <a:t>4563</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800" b="1"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800" b="1" i="0" u="none" strike="noStrike">
                          <a:solidFill>
                            <a:srgbClr val="000000"/>
                          </a:solidFill>
                          <a:effectLst/>
                          <a:latin typeface="Calibri" panose="020F0502020204030204" pitchFamily="34" charset="0"/>
                        </a:rPr>
                        <a:t>49,7%</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800" b="1" i="0" u="none" strike="noStrike">
                          <a:solidFill>
                            <a:srgbClr val="000000"/>
                          </a:solidFill>
                          <a:effectLst/>
                          <a:latin typeface="Calibri" panose="020F0502020204030204" pitchFamily="34" charset="0"/>
                        </a:rPr>
                        <a:t>1719</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800" b="1"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800" b="1" i="0" u="none" strike="noStrike">
                          <a:solidFill>
                            <a:srgbClr val="000000"/>
                          </a:solidFill>
                          <a:effectLst/>
                          <a:latin typeface="Calibri" panose="020F0502020204030204" pitchFamily="34" charset="0"/>
                        </a:rPr>
                        <a:t>18,7%</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800" b="1" i="0" u="none" strike="noStrike">
                          <a:solidFill>
                            <a:srgbClr val="000000"/>
                          </a:solidFill>
                          <a:effectLst/>
                          <a:latin typeface="Calibri" panose="020F0502020204030204" pitchFamily="34" charset="0"/>
                        </a:rPr>
                        <a:t>2898</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800" b="1" i="0" u="none" strike="noStrike">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800" b="1" i="0" u="none" strike="noStrike">
                          <a:solidFill>
                            <a:srgbClr val="000000"/>
                          </a:solidFill>
                          <a:effectLst/>
                          <a:latin typeface="Calibri" panose="020F0502020204030204" pitchFamily="34" charset="0"/>
                        </a:rPr>
                        <a:t>31,6%</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800" b="1" i="0" u="none" strike="noStrike">
                          <a:solidFill>
                            <a:srgbClr val="000000"/>
                          </a:solidFill>
                          <a:effectLst/>
                          <a:latin typeface="Calibri" panose="020F0502020204030204" pitchFamily="34" charset="0"/>
                        </a:rPr>
                        <a:t>9180</a:t>
                      </a:r>
                    </a:p>
                  </a:txBody>
                  <a:tcPr marL="5442" marR="5442" marT="544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800" b="1" i="0" u="none" strike="noStrike">
                          <a:solidFill>
                            <a:srgbClr val="000000"/>
                          </a:solidFill>
                          <a:effectLst/>
                          <a:latin typeface="Calibri" panose="020F0502020204030204" pitchFamily="34" charset="0"/>
                        </a:rPr>
                        <a:t>100,0%</a:t>
                      </a:r>
                    </a:p>
                  </a:txBody>
                  <a:tcPr marL="5442" marR="5442" marT="544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fontAlgn="b"/>
                      <a:r>
                        <a:rPr lang="es-DO" sz="800" b="1" i="0" u="none" strike="noStrike" dirty="0">
                          <a:solidFill>
                            <a:srgbClr val="000000"/>
                          </a:solidFill>
                          <a:effectLst/>
                          <a:latin typeface="Calibri" panose="020F0502020204030204" pitchFamily="34" charset="0"/>
                        </a:rPr>
                        <a:t>100,0%</a:t>
                      </a:r>
                    </a:p>
                  </a:txBody>
                  <a:tcPr marL="5442" marR="5442" marT="544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467583093"/>
                  </a:ext>
                </a:extLst>
              </a:tr>
            </a:tbl>
          </a:graphicData>
        </a:graphic>
      </p:graphicFrame>
      <p:graphicFrame>
        <p:nvGraphicFramePr>
          <p:cNvPr id="5" name="Tabla 4">
            <a:extLst>
              <a:ext uri="{FF2B5EF4-FFF2-40B4-BE49-F238E27FC236}">
                <a16:creationId xmlns:a16="http://schemas.microsoft.com/office/drawing/2014/main" id="{19F1FA79-94C3-A840-BE07-7EAD2AF85BEE}"/>
              </a:ext>
            </a:extLst>
          </p:cNvPr>
          <p:cNvGraphicFramePr>
            <a:graphicFrameLocks noGrp="1"/>
          </p:cNvGraphicFramePr>
          <p:nvPr>
            <p:extLst>
              <p:ext uri="{D42A27DB-BD31-4B8C-83A1-F6EECF244321}">
                <p14:modId xmlns:p14="http://schemas.microsoft.com/office/powerpoint/2010/main" val="3461689882"/>
              </p:ext>
            </p:extLst>
          </p:nvPr>
        </p:nvGraphicFramePr>
        <p:xfrm>
          <a:off x="7610787" y="2516353"/>
          <a:ext cx="4483101" cy="4032885"/>
        </p:xfrm>
        <a:graphic>
          <a:graphicData uri="http://schemas.openxmlformats.org/drawingml/2006/table">
            <a:tbl>
              <a:tblPr/>
              <a:tblGrid>
                <a:gridCol w="4483101">
                  <a:extLst>
                    <a:ext uri="{9D8B030D-6E8A-4147-A177-3AD203B41FA5}">
                      <a16:colId xmlns:a16="http://schemas.microsoft.com/office/drawing/2014/main" val="2328591733"/>
                    </a:ext>
                  </a:extLst>
                </a:gridCol>
              </a:tblGrid>
              <a:tr h="3304898">
                <a:tc>
                  <a:txBody>
                    <a:bodyPr/>
                    <a:lstStyle/>
                    <a:p>
                      <a:pPr algn="ctr" fontAlgn="ctr"/>
                      <a:r>
                        <a:rPr lang="es-DO" sz="2400" b="1" i="0" u="none" strike="noStrike" dirty="0">
                          <a:solidFill>
                            <a:srgbClr val="000000"/>
                          </a:solidFill>
                          <a:effectLst/>
                          <a:latin typeface="Calibri" panose="020F0502020204030204" pitchFamily="34" charset="0"/>
                        </a:rPr>
                        <a:t>Los 10 Campus con más de 100 encuestados que tuvieron los mayores porcentajes de reconocimiento de dificultades en el acceso a la plataforma de docencia virtual , podemos citar a: Mao, Nagua, SFM, SJM, Bhna y Bonao, los cuales superaron el 20% de sus encuestados con dificultades en el acceso a la plataforma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544621701"/>
                  </a:ext>
                </a:extLst>
              </a:tr>
            </a:tbl>
          </a:graphicData>
        </a:graphic>
      </p:graphicFrame>
    </p:spTree>
    <p:extLst>
      <p:ext uri="{BB962C8B-B14F-4D97-AF65-F5344CB8AC3E}">
        <p14:creationId xmlns:p14="http://schemas.microsoft.com/office/powerpoint/2010/main" val="1758432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371776"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pic>
        <p:nvPicPr>
          <p:cNvPr id="10" name="Imagen 9">
            <a:extLst>
              <a:ext uri="{FF2B5EF4-FFF2-40B4-BE49-F238E27FC236}">
                <a16:creationId xmlns:a16="http://schemas.microsoft.com/office/drawing/2014/main" id="{C5331643-1719-3345-9506-4BB134902458}"/>
              </a:ext>
            </a:extLst>
          </p:cNvPr>
          <p:cNvPicPr>
            <a:picLocks noChangeAspect="1"/>
          </p:cNvPicPr>
          <p:nvPr/>
        </p:nvPicPr>
        <p:blipFill>
          <a:blip r:embed="rId3"/>
          <a:stretch>
            <a:fillRect/>
          </a:stretch>
        </p:blipFill>
        <p:spPr>
          <a:xfrm>
            <a:off x="9852338" y="-12904"/>
            <a:ext cx="2339662" cy="2283789"/>
          </a:xfrm>
          <a:prstGeom prst="rect">
            <a:avLst/>
          </a:prstGeom>
        </p:spPr>
      </p:pic>
      <p:sp>
        <p:nvSpPr>
          <p:cNvPr id="11" name="CuadroTexto 10">
            <a:extLst>
              <a:ext uri="{FF2B5EF4-FFF2-40B4-BE49-F238E27FC236}">
                <a16:creationId xmlns:a16="http://schemas.microsoft.com/office/drawing/2014/main" id="{B1EAB783-50E5-604A-B804-75AA17845E9C}"/>
              </a:ext>
            </a:extLst>
          </p:cNvPr>
          <p:cNvSpPr txBox="1"/>
          <p:nvPr/>
        </p:nvSpPr>
        <p:spPr>
          <a:xfrm>
            <a:off x="722046" y="946415"/>
            <a:ext cx="8006872" cy="707886"/>
          </a:xfrm>
          <a:prstGeom prst="rect">
            <a:avLst/>
          </a:prstGeom>
          <a:noFill/>
        </p:spPr>
        <p:txBody>
          <a:bodyPr wrap="none" rtlCol="0">
            <a:spAutoFit/>
          </a:bodyPr>
          <a:lstStyle/>
          <a:p>
            <a:pPr algn="ctr"/>
            <a:r>
              <a:rPr lang="es-DO" sz="2000" dirty="0">
                <a:solidFill>
                  <a:schemeClr val="bg1"/>
                </a:solidFill>
              </a:rPr>
              <a:t>Tabla y Gráfico Estudiantes Encuestados, Según Campus y Dificultades </a:t>
            </a:r>
          </a:p>
          <a:p>
            <a:pPr algn="ctr"/>
            <a:r>
              <a:rPr lang="es-DO" sz="2000" dirty="0">
                <a:solidFill>
                  <a:schemeClr val="bg1"/>
                </a:solidFill>
              </a:rPr>
              <a:t>tenidas en el acceso a la plataforma de docencia virtual</a:t>
            </a:r>
          </a:p>
        </p:txBody>
      </p:sp>
      <p:graphicFrame>
        <p:nvGraphicFramePr>
          <p:cNvPr id="6" name="Tabla 5">
            <a:extLst>
              <a:ext uri="{FF2B5EF4-FFF2-40B4-BE49-F238E27FC236}">
                <a16:creationId xmlns:a16="http://schemas.microsoft.com/office/drawing/2014/main" id="{98AAE711-BAFB-0E48-B774-0D7C6E7D7F13}"/>
              </a:ext>
            </a:extLst>
          </p:cNvPr>
          <p:cNvGraphicFramePr>
            <a:graphicFrameLocks noGrp="1"/>
          </p:cNvGraphicFramePr>
          <p:nvPr>
            <p:extLst>
              <p:ext uri="{D42A27DB-BD31-4B8C-83A1-F6EECF244321}">
                <p14:modId xmlns:p14="http://schemas.microsoft.com/office/powerpoint/2010/main" val="82022545"/>
              </p:ext>
            </p:extLst>
          </p:nvPr>
        </p:nvGraphicFramePr>
        <p:xfrm>
          <a:off x="-3" y="2220682"/>
          <a:ext cx="9195524" cy="4617731"/>
        </p:xfrm>
        <a:graphic>
          <a:graphicData uri="http://schemas.openxmlformats.org/drawingml/2006/table">
            <a:tbl>
              <a:tblPr/>
              <a:tblGrid>
                <a:gridCol w="1648256">
                  <a:extLst>
                    <a:ext uri="{9D8B030D-6E8A-4147-A177-3AD203B41FA5}">
                      <a16:colId xmlns:a16="http://schemas.microsoft.com/office/drawing/2014/main" val="2314239256"/>
                    </a:ext>
                  </a:extLst>
                </a:gridCol>
                <a:gridCol w="628939">
                  <a:extLst>
                    <a:ext uri="{9D8B030D-6E8A-4147-A177-3AD203B41FA5}">
                      <a16:colId xmlns:a16="http://schemas.microsoft.com/office/drawing/2014/main" val="2450334813"/>
                    </a:ext>
                  </a:extLst>
                </a:gridCol>
                <a:gridCol w="628939">
                  <a:extLst>
                    <a:ext uri="{9D8B030D-6E8A-4147-A177-3AD203B41FA5}">
                      <a16:colId xmlns:a16="http://schemas.microsoft.com/office/drawing/2014/main" val="2861120759"/>
                    </a:ext>
                  </a:extLst>
                </a:gridCol>
                <a:gridCol w="628939">
                  <a:extLst>
                    <a:ext uri="{9D8B030D-6E8A-4147-A177-3AD203B41FA5}">
                      <a16:colId xmlns:a16="http://schemas.microsoft.com/office/drawing/2014/main" val="3044632063"/>
                    </a:ext>
                  </a:extLst>
                </a:gridCol>
                <a:gridCol w="628939">
                  <a:extLst>
                    <a:ext uri="{9D8B030D-6E8A-4147-A177-3AD203B41FA5}">
                      <a16:colId xmlns:a16="http://schemas.microsoft.com/office/drawing/2014/main" val="624340185"/>
                    </a:ext>
                  </a:extLst>
                </a:gridCol>
                <a:gridCol w="628939">
                  <a:extLst>
                    <a:ext uri="{9D8B030D-6E8A-4147-A177-3AD203B41FA5}">
                      <a16:colId xmlns:a16="http://schemas.microsoft.com/office/drawing/2014/main" val="3713248042"/>
                    </a:ext>
                  </a:extLst>
                </a:gridCol>
                <a:gridCol w="628939">
                  <a:extLst>
                    <a:ext uri="{9D8B030D-6E8A-4147-A177-3AD203B41FA5}">
                      <a16:colId xmlns:a16="http://schemas.microsoft.com/office/drawing/2014/main" val="3582239247"/>
                    </a:ext>
                  </a:extLst>
                </a:gridCol>
                <a:gridCol w="628939">
                  <a:extLst>
                    <a:ext uri="{9D8B030D-6E8A-4147-A177-3AD203B41FA5}">
                      <a16:colId xmlns:a16="http://schemas.microsoft.com/office/drawing/2014/main" val="18664640"/>
                    </a:ext>
                  </a:extLst>
                </a:gridCol>
                <a:gridCol w="628939">
                  <a:extLst>
                    <a:ext uri="{9D8B030D-6E8A-4147-A177-3AD203B41FA5}">
                      <a16:colId xmlns:a16="http://schemas.microsoft.com/office/drawing/2014/main" val="1198201211"/>
                    </a:ext>
                  </a:extLst>
                </a:gridCol>
                <a:gridCol w="628939">
                  <a:extLst>
                    <a:ext uri="{9D8B030D-6E8A-4147-A177-3AD203B41FA5}">
                      <a16:colId xmlns:a16="http://schemas.microsoft.com/office/drawing/2014/main" val="754868313"/>
                    </a:ext>
                  </a:extLst>
                </a:gridCol>
                <a:gridCol w="628939">
                  <a:extLst>
                    <a:ext uri="{9D8B030D-6E8A-4147-A177-3AD203B41FA5}">
                      <a16:colId xmlns:a16="http://schemas.microsoft.com/office/drawing/2014/main" val="906292956"/>
                    </a:ext>
                  </a:extLst>
                </a:gridCol>
                <a:gridCol w="628939">
                  <a:extLst>
                    <a:ext uri="{9D8B030D-6E8A-4147-A177-3AD203B41FA5}">
                      <a16:colId xmlns:a16="http://schemas.microsoft.com/office/drawing/2014/main" val="3617790471"/>
                    </a:ext>
                  </a:extLst>
                </a:gridCol>
                <a:gridCol w="628939">
                  <a:extLst>
                    <a:ext uri="{9D8B030D-6E8A-4147-A177-3AD203B41FA5}">
                      <a16:colId xmlns:a16="http://schemas.microsoft.com/office/drawing/2014/main" val="273270101"/>
                    </a:ext>
                  </a:extLst>
                </a:gridCol>
              </a:tblGrid>
              <a:tr h="600234">
                <a:tc>
                  <a:txBody>
                    <a:bodyPr/>
                    <a:lstStyle/>
                    <a:p>
                      <a:pPr algn="l" fontAlgn="b"/>
                      <a:endParaRPr lang="es-DO" sz="900" b="0" i="0" u="none" strike="noStrike">
                        <a:solidFill>
                          <a:srgbClr val="000000"/>
                        </a:solidFill>
                        <a:effectLst/>
                        <a:latin typeface="Calibri" panose="020F0502020204030204" pitchFamily="34" charset="0"/>
                      </a:endParaRPr>
                    </a:p>
                  </a:txBody>
                  <a:tcPr marL="8098" marR="8098" marT="8098"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12">
                  <a:txBody>
                    <a:bodyPr/>
                    <a:lstStyle/>
                    <a:p>
                      <a:pPr algn="ctr" fontAlgn="ctr"/>
                      <a:r>
                        <a:rPr lang="es-DO" sz="2000" b="1" i="0" u="none" strike="noStrike" dirty="0">
                          <a:solidFill>
                            <a:srgbClr val="000000"/>
                          </a:solidFill>
                          <a:effectLst/>
                          <a:latin typeface="Calibri" panose="020F0502020204030204" pitchFamily="34" charset="0"/>
                        </a:rPr>
                        <a:t>¿Has podido acceder a la plataforma UASD virtual sin dificultad?</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807171807"/>
                  </a:ext>
                </a:extLst>
              </a:tr>
              <a:tr h="230818">
                <a:tc rowSpan="2">
                  <a:txBody>
                    <a:bodyPr/>
                    <a:lstStyle/>
                    <a:p>
                      <a:pPr algn="ctr" fontAlgn="ctr"/>
                      <a:r>
                        <a:rPr lang="es-DO" sz="1200" b="1" i="0" u="none" strike="noStrike">
                          <a:solidFill>
                            <a:srgbClr val="000000"/>
                          </a:solidFill>
                          <a:effectLst/>
                          <a:latin typeface="Calibri" panose="020F0502020204030204" pitchFamily="34" charset="0"/>
                        </a:rPr>
                        <a:t>Facultad a la que perteneces</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3">
                  <a:txBody>
                    <a:bodyPr/>
                    <a:lstStyle/>
                    <a:p>
                      <a:pPr algn="ctr" fontAlgn="ctr"/>
                      <a:r>
                        <a:rPr lang="es-DO" sz="1400" b="1" i="0" u="none" strike="noStrike">
                          <a:solidFill>
                            <a:srgbClr val="000000"/>
                          </a:solidFill>
                          <a:effectLst/>
                          <a:latin typeface="Calibri" panose="020F0502020204030204" pitchFamily="34" charset="0"/>
                        </a:rPr>
                        <a:t>Si</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400" b="1" i="0" u="none" strike="noStrike">
                          <a:solidFill>
                            <a:srgbClr val="000000"/>
                          </a:solidFill>
                          <a:effectLst/>
                          <a:latin typeface="Calibri" panose="020F0502020204030204" pitchFamily="34" charset="0"/>
                        </a:rPr>
                        <a:t>No</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400" b="1" i="0" u="none" strike="noStrike">
                          <a:solidFill>
                            <a:srgbClr val="000000"/>
                          </a:solidFill>
                          <a:effectLst/>
                          <a:latin typeface="Calibri" panose="020F0502020204030204" pitchFamily="34" charset="0"/>
                        </a:rPr>
                        <a:t>Parcialmente</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tc gridSpan="3">
                  <a:txBody>
                    <a:bodyPr/>
                    <a:lstStyle/>
                    <a:p>
                      <a:pPr algn="ctr" fontAlgn="ctr"/>
                      <a:r>
                        <a:rPr lang="es-DO" sz="1400" b="1" i="0" u="none" strike="noStrike" dirty="0">
                          <a:solidFill>
                            <a:srgbClr val="000000"/>
                          </a:solidFill>
                          <a:effectLst/>
                          <a:latin typeface="Calibri" panose="020F0502020204030204" pitchFamily="34" charset="0"/>
                        </a:rPr>
                        <a:t>Total</a:t>
                      </a:r>
                    </a:p>
                  </a:txBody>
                  <a:tcPr marL="8098" marR="8098" marT="80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3697765557"/>
                  </a:ext>
                </a:extLst>
              </a:tr>
              <a:tr h="540998">
                <a:tc vMerge="1">
                  <a:txBody>
                    <a:bodyPr/>
                    <a:lstStyle/>
                    <a:p>
                      <a:endParaRPr lang="es-DO"/>
                    </a:p>
                  </a:txBody>
                  <a:tcPr/>
                </a:tc>
                <a:tc>
                  <a:txBody>
                    <a:bodyPr/>
                    <a:lstStyle/>
                    <a:p>
                      <a:pPr algn="ctr" fontAlgn="ctr"/>
                      <a:r>
                        <a:rPr lang="es-DO" sz="1200" b="1" i="0" u="none" strike="noStrike">
                          <a:solidFill>
                            <a:srgbClr val="000000"/>
                          </a:solidFill>
                          <a:effectLst/>
                          <a:latin typeface="Calibri" panose="020F0502020204030204" pitchFamily="34" charset="0"/>
                        </a:rPr>
                        <a:t>Recuento</a:t>
                      </a:r>
                    </a:p>
                  </a:txBody>
                  <a:tcPr marL="8098" marR="8098" marT="80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del N de fila</a:t>
                      </a:r>
                    </a:p>
                  </a:txBody>
                  <a:tcPr marL="8098" marR="8098" marT="80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 N columnas</a:t>
                      </a:r>
                    </a:p>
                  </a:txBody>
                  <a:tcPr marL="8098" marR="8098" marT="80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Recuento</a:t>
                      </a:r>
                    </a:p>
                  </a:txBody>
                  <a:tcPr marL="8098" marR="8098" marT="80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 N columnas</a:t>
                      </a:r>
                    </a:p>
                  </a:txBody>
                  <a:tcPr marL="8098" marR="8098" marT="80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del N de fila</a:t>
                      </a:r>
                    </a:p>
                  </a:txBody>
                  <a:tcPr marL="8098" marR="8098" marT="80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Recuento</a:t>
                      </a:r>
                    </a:p>
                  </a:txBody>
                  <a:tcPr marL="8098" marR="8098" marT="80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 N columnas</a:t>
                      </a:r>
                    </a:p>
                  </a:txBody>
                  <a:tcPr marL="8098" marR="8098" marT="80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del N de fila</a:t>
                      </a:r>
                    </a:p>
                  </a:txBody>
                  <a:tcPr marL="8098" marR="8098" marT="80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Recuento</a:t>
                      </a:r>
                    </a:p>
                  </a:txBody>
                  <a:tcPr marL="8098" marR="8098" marT="809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a:solidFill>
                            <a:srgbClr val="000000"/>
                          </a:solidFill>
                          <a:effectLst/>
                          <a:latin typeface="Calibri" panose="020F0502020204030204" pitchFamily="34" charset="0"/>
                        </a:rPr>
                        <a:t>% de N columnas</a:t>
                      </a:r>
                    </a:p>
                  </a:txBody>
                  <a:tcPr marL="8098" marR="8098" marT="80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es-DO" sz="1200" b="1" i="0" u="none" strike="noStrike" dirty="0">
                          <a:solidFill>
                            <a:srgbClr val="000000"/>
                          </a:solidFill>
                          <a:effectLst/>
                          <a:latin typeface="Calibri" panose="020F0502020204030204" pitchFamily="34" charset="0"/>
                        </a:rPr>
                        <a:t>% del N de fila</a:t>
                      </a:r>
                    </a:p>
                  </a:txBody>
                  <a:tcPr marL="8098" marR="8098" marT="809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602379745"/>
                  </a:ext>
                </a:extLst>
              </a:tr>
              <a:tr h="199343">
                <a:tc>
                  <a:txBody>
                    <a:bodyPr/>
                    <a:lstStyle/>
                    <a:p>
                      <a:pPr algn="l" fontAlgn="b"/>
                      <a:r>
                        <a:rPr lang="es-DO" sz="1200" b="0" i="0" u="none" strike="noStrike">
                          <a:solidFill>
                            <a:srgbClr val="000000"/>
                          </a:solidFill>
                          <a:effectLst/>
                          <a:latin typeface="Calibri" panose="020F0502020204030204" pitchFamily="34" charset="0"/>
                        </a:rPr>
                        <a:t>Artes</a:t>
                      </a:r>
                    </a:p>
                  </a:txBody>
                  <a:tcPr marL="8098" marR="8098" marT="80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60</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35.2%</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1.3%</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21</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1.2%</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16.8%</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44</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1.5%</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48.0%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125</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1.4%</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dirty="0">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353596578"/>
                  </a:ext>
                </a:extLst>
              </a:tr>
              <a:tr h="199343">
                <a:tc>
                  <a:txBody>
                    <a:bodyPr/>
                    <a:lstStyle/>
                    <a:p>
                      <a:pPr algn="l" fontAlgn="b"/>
                      <a:r>
                        <a:rPr lang="es-DO" sz="1200" b="0" i="0" u="none" strike="noStrike">
                          <a:solidFill>
                            <a:srgbClr val="000000"/>
                          </a:solidFill>
                          <a:effectLst/>
                          <a:latin typeface="Calibri" panose="020F0502020204030204" pitchFamily="34" charset="0"/>
                        </a:rPr>
                        <a:t>Ciencias</a:t>
                      </a:r>
                    </a:p>
                  </a:txBody>
                  <a:tcPr marL="8098" marR="8098" marT="80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170</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28.3%</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3.7%</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40</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2.3%</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13.7%</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83</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2.9%</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58.0%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293</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3.2%</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418460331"/>
                  </a:ext>
                </a:extLst>
              </a:tr>
              <a:tr h="540998">
                <a:tc>
                  <a:txBody>
                    <a:bodyPr/>
                    <a:lstStyle/>
                    <a:p>
                      <a:pPr algn="l" fontAlgn="b"/>
                      <a:r>
                        <a:rPr lang="es-DO" sz="1200" b="0" i="0" u="none" strike="noStrike">
                          <a:solidFill>
                            <a:srgbClr val="000000"/>
                          </a:solidFill>
                          <a:effectLst/>
                          <a:latin typeface="Calibri" panose="020F0502020204030204" pitchFamily="34" charset="0"/>
                        </a:rPr>
                        <a:t>Ciencias Agronómicas y Veterinarias</a:t>
                      </a:r>
                    </a:p>
                  </a:txBody>
                  <a:tcPr marL="8098" marR="8098" marT="80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48</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41.9%</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1.1%</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20</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1.2%</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17.1%</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49</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1.7%</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dirty="0">
                          <a:solidFill>
                            <a:srgbClr val="000000"/>
                          </a:solidFill>
                          <a:effectLst/>
                          <a:latin typeface="Calibri" panose="020F0502020204030204" pitchFamily="34" charset="0"/>
                        </a:rPr>
                        <a:t>41.0%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117</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1.3%</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dirty="0">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433404339"/>
                  </a:ext>
                </a:extLst>
              </a:tr>
              <a:tr h="363289">
                <a:tc>
                  <a:txBody>
                    <a:bodyPr/>
                    <a:lstStyle/>
                    <a:p>
                      <a:pPr algn="l" fontAlgn="b"/>
                      <a:r>
                        <a:rPr lang="es-DO" sz="1200" b="0" i="0" u="none" strike="noStrike">
                          <a:solidFill>
                            <a:srgbClr val="000000"/>
                          </a:solidFill>
                          <a:effectLst/>
                          <a:latin typeface="Calibri" panose="020F0502020204030204" pitchFamily="34" charset="0"/>
                        </a:rPr>
                        <a:t>Ciencias de la Educación</a:t>
                      </a:r>
                    </a:p>
                  </a:txBody>
                  <a:tcPr marL="8098" marR="8098" marT="80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1035</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28.2%</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22.7%</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504</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29.3%</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23.5%</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605</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20.9%</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48.3%</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2144</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23.4%</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dirty="0">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978069388"/>
                  </a:ext>
                </a:extLst>
              </a:tr>
              <a:tr h="422525">
                <a:tc>
                  <a:txBody>
                    <a:bodyPr/>
                    <a:lstStyle/>
                    <a:p>
                      <a:pPr algn="l" fontAlgn="b"/>
                      <a:r>
                        <a:rPr lang="es-DO" sz="1400" b="0" i="0" u="none" strike="noStrike">
                          <a:solidFill>
                            <a:srgbClr val="000000"/>
                          </a:solidFill>
                          <a:effectLst/>
                          <a:latin typeface="Calibri" panose="020F0502020204030204" pitchFamily="34" charset="0"/>
                        </a:rPr>
                        <a:t>Ciencias de la Salud</a:t>
                      </a:r>
                    </a:p>
                  </a:txBody>
                  <a:tcPr marL="8098" marR="8098" marT="80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881</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35.9%</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19.3%</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509</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29.6%</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23.5%</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780</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26.9%</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40.6%</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2170</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23.6%</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dirty="0">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301073353"/>
                  </a:ext>
                </a:extLst>
              </a:tr>
              <a:tr h="363289">
                <a:tc>
                  <a:txBody>
                    <a:bodyPr/>
                    <a:lstStyle/>
                    <a:p>
                      <a:pPr algn="l" fontAlgn="b"/>
                      <a:r>
                        <a:rPr lang="es-DO" sz="1200" b="0" i="0" u="none" strike="noStrike">
                          <a:solidFill>
                            <a:srgbClr val="000000"/>
                          </a:solidFill>
                          <a:effectLst/>
                          <a:latin typeface="Calibri" panose="020F0502020204030204" pitchFamily="34" charset="0"/>
                        </a:rPr>
                        <a:t>Ciencias Económicas y Sociales</a:t>
                      </a:r>
                    </a:p>
                  </a:txBody>
                  <a:tcPr marL="8098" marR="8098" marT="80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1267</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30.5%</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27.8%</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285</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16.6%</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12.8%</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680</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23.5%</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56.8%</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2232</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24.3%</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dirty="0">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53205206"/>
                  </a:ext>
                </a:extLst>
              </a:tr>
              <a:tr h="363289">
                <a:tc>
                  <a:txBody>
                    <a:bodyPr/>
                    <a:lstStyle/>
                    <a:p>
                      <a:pPr algn="l" fontAlgn="b"/>
                      <a:r>
                        <a:rPr lang="es-DO" sz="1200" b="0" i="0" u="none" strike="noStrike">
                          <a:solidFill>
                            <a:srgbClr val="000000"/>
                          </a:solidFill>
                          <a:effectLst/>
                          <a:latin typeface="Calibri" panose="020F0502020204030204" pitchFamily="34" charset="0"/>
                        </a:rPr>
                        <a:t>Ciencias Jurídicas y Políticas</a:t>
                      </a:r>
                    </a:p>
                  </a:txBody>
                  <a:tcPr marL="8098" marR="8098" marT="80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192</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25.7%</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4.2%</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56</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3.3%</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16.8%</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86</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3.0%</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57.5%</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334</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3.6%</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dirty="0">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06279967"/>
                  </a:ext>
                </a:extLst>
              </a:tr>
              <a:tr h="199343">
                <a:tc>
                  <a:txBody>
                    <a:bodyPr/>
                    <a:lstStyle/>
                    <a:p>
                      <a:pPr algn="l" fontAlgn="b"/>
                      <a:r>
                        <a:rPr lang="es-DO" sz="1200" b="0" i="0" u="none" strike="noStrike">
                          <a:solidFill>
                            <a:srgbClr val="000000"/>
                          </a:solidFill>
                          <a:effectLst/>
                          <a:latin typeface="Calibri" panose="020F0502020204030204" pitchFamily="34" charset="0"/>
                        </a:rPr>
                        <a:t>Humanidades</a:t>
                      </a:r>
                    </a:p>
                  </a:txBody>
                  <a:tcPr marL="8098" marR="8098" marT="80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627</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32.3%</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13.7%</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209</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12.2%</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16.9%</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398</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13.7%</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50.8%</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1234</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13.4%</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dirty="0">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198796629"/>
                  </a:ext>
                </a:extLst>
              </a:tr>
              <a:tr h="363289">
                <a:tc>
                  <a:txBody>
                    <a:bodyPr/>
                    <a:lstStyle/>
                    <a:p>
                      <a:pPr algn="l" fontAlgn="b"/>
                      <a:r>
                        <a:rPr lang="es-DO" sz="1200" b="0" i="0" u="none" strike="noStrike">
                          <a:solidFill>
                            <a:srgbClr val="000000"/>
                          </a:solidFill>
                          <a:effectLst/>
                          <a:latin typeface="Calibri" panose="020F0502020204030204" pitchFamily="34" charset="0"/>
                        </a:rPr>
                        <a:t>Ingeniería y Arquitectura</a:t>
                      </a:r>
                    </a:p>
                  </a:txBody>
                  <a:tcPr marL="8098" marR="8098" marT="80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283</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32.6%</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6.2%</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75</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4.4%</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14.1%</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173</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6.0%</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53.3%</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531</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5.8%</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b"/>
                      <a:r>
                        <a:rPr lang="es-DO" sz="1200" b="0" i="0" u="none" strike="noStrike">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396424510"/>
                  </a:ext>
                </a:extLst>
              </a:tr>
              <a:tr h="209835">
                <a:tc>
                  <a:txBody>
                    <a:bodyPr/>
                    <a:lstStyle/>
                    <a:p>
                      <a:pPr algn="l" fontAlgn="b"/>
                      <a:r>
                        <a:rPr lang="es-DO" sz="1200" b="1" i="0" u="none" strike="noStrike">
                          <a:solidFill>
                            <a:srgbClr val="000000"/>
                          </a:solidFill>
                          <a:effectLst/>
                          <a:latin typeface="Calibri" panose="020F0502020204030204" pitchFamily="34" charset="0"/>
                        </a:rPr>
                        <a:t>Total</a:t>
                      </a:r>
                    </a:p>
                  </a:txBody>
                  <a:tcPr marL="8098" marR="8098" marT="80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200" b="1" i="0" u="none" strike="noStrike">
                          <a:solidFill>
                            <a:srgbClr val="000000"/>
                          </a:solidFill>
                          <a:effectLst/>
                          <a:latin typeface="Calibri" panose="020F0502020204030204" pitchFamily="34" charset="0"/>
                        </a:rPr>
                        <a:t>4563</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200" b="1" i="0" u="none" strike="noStrike">
                          <a:solidFill>
                            <a:srgbClr val="000000"/>
                          </a:solidFill>
                          <a:effectLst/>
                          <a:latin typeface="Calibri" panose="020F0502020204030204" pitchFamily="34" charset="0"/>
                        </a:rPr>
                        <a:t>31.6%</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200" b="1" i="0" u="none" strike="noStrike">
                          <a:solidFill>
                            <a:srgbClr val="000000"/>
                          </a:solidFill>
                          <a:effectLst/>
                          <a:latin typeface="Calibri" panose="020F0502020204030204" pitchFamily="34" charset="0"/>
                        </a:rPr>
                        <a:t>1.0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200" b="1" i="0" u="none" strike="noStrike">
                          <a:solidFill>
                            <a:srgbClr val="000000"/>
                          </a:solidFill>
                          <a:effectLst/>
                          <a:latin typeface="Calibri" panose="020F0502020204030204" pitchFamily="34" charset="0"/>
                        </a:rPr>
                        <a:t>1719</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200" b="1" i="0" u="none" strike="noStrike">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200" b="1" i="0" u="none" strike="noStrike">
                          <a:solidFill>
                            <a:srgbClr val="000000"/>
                          </a:solidFill>
                          <a:effectLst/>
                          <a:latin typeface="Calibri" panose="020F0502020204030204" pitchFamily="34" charset="0"/>
                        </a:rPr>
                        <a:t>0.2</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200" b="1" i="0" u="none" strike="noStrike">
                          <a:solidFill>
                            <a:srgbClr val="000000"/>
                          </a:solidFill>
                          <a:effectLst/>
                          <a:latin typeface="Calibri" panose="020F0502020204030204" pitchFamily="34" charset="0"/>
                        </a:rPr>
                        <a:t>2898</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200" b="1" i="0" u="none" strike="noStrike">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200" b="1" i="0" u="none" strike="noStrike">
                          <a:solidFill>
                            <a:srgbClr val="000000"/>
                          </a:solidFill>
                          <a:effectLst/>
                          <a:latin typeface="Calibri" panose="020F0502020204030204" pitchFamily="34" charset="0"/>
                        </a:rPr>
                        <a:t>0.5</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200" b="1" i="0" u="none" strike="noStrike">
                          <a:solidFill>
                            <a:srgbClr val="000000"/>
                          </a:solidFill>
                          <a:effectLst/>
                          <a:latin typeface="Calibri" panose="020F0502020204030204" pitchFamily="34" charset="0"/>
                        </a:rPr>
                        <a:t>9180</a:t>
                      </a:r>
                    </a:p>
                  </a:txBody>
                  <a:tcPr marL="8098" marR="8098" marT="80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200" b="1" i="0" u="none" strike="noStrike">
                          <a:solidFill>
                            <a:srgbClr val="000000"/>
                          </a:solidFill>
                          <a:effectLst/>
                          <a:latin typeface="Calibri" panose="020F0502020204030204" pitchFamily="34" charset="0"/>
                        </a:rPr>
                        <a:t>100.0%</a:t>
                      </a:r>
                    </a:p>
                  </a:txBody>
                  <a:tcPr marL="8098" marR="8098" marT="80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s-DO" sz="1200" b="1" i="0" u="none" strike="noStrike" dirty="0">
                          <a:solidFill>
                            <a:srgbClr val="000000"/>
                          </a:solidFill>
                          <a:effectLst/>
                          <a:latin typeface="Calibri" panose="020F0502020204030204" pitchFamily="34" charset="0"/>
                        </a:rPr>
                        <a:t>100.0%</a:t>
                      </a:r>
                    </a:p>
                  </a:txBody>
                  <a:tcPr marL="8098" marR="8098" marT="80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837426268"/>
                  </a:ext>
                </a:extLst>
              </a:tr>
            </a:tbl>
          </a:graphicData>
        </a:graphic>
      </p:graphicFrame>
      <p:graphicFrame>
        <p:nvGraphicFramePr>
          <p:cNvPr id="8" name="Tabla 7">
            <a:extLst>
              <a:ext uri="{FF2B5EF4-FFF2-40B4-BE49-F238E27FC236}">
                <a16:creationId xmlns:a16="http://schemas.microsoft.com/office/drawing/2014/main" id="{22C71162-0956-4C40-9B1F-B86D0BF8A8F2}"/>
              </a:ext>
            </a:extLst>
          </p:cNvPr>
          <p:cNvGraphicFramePr>
            <a:graphicFrameLocks noGrp="1"/>
          </p:cNvGraphicFramePr>
          <p:nvPr>
            <p:extLst>
              <p:ext uri="{D42A27DB-BD31-4B8C-83A1-F6EECF244321}">
                <p14:modId xmlns:p14="http://schemas.microsoft.com/office/powerpoint/2010/main" val="3852338659"/>
              </p:ext>
            </p:extLst>
          </p:nvPr>
        </p:nvGraphicFramePr>
        <p:xfrm>
          <a:off x="9234158" y="2883721"/>
          <a:ext cx="2996479" cy="3864540"/>
        </p:xfrm>
        <a:graphic>
          <a:graphicData uri="http://schemas.openxmlformats.org/drawingml/2006/table">
            <a:tbl>
              <a:tblPr/>
              <a:tblGrid>
                <a:gridCol w="2996479">
                  <a:extLst>
                    <a:ext uri="{9D8B030D-6E8A-4147-A177-3AD203B41FA5}">
                      <a16:colId xmlns:a16="http://schemas.microsoft.com/office/drawing/2014/main" val="3491904937"/>
                    </a:ext>
                  </a:extLst>
                </a:gridCol>
              </a:tblGrid>
              <a:tr h="3864540">
                <a:tc>
                  <a:txBody>
                    <a:bodyPr/>
                    <a:lstStyle/>
                    <a:p>
                      <a:pPr algn="ctr" fontAlgn="ctr"/>
                      <a:r>
                        <a:rPr lang="es-DO" sz="2000" b="1" i="0" u="none" strike="noStrike" dirty="0">
                          <a:solidFill>
                            <a:srgbClr val="000000"/>
                          </a:solidFill>
                          <a:effectLst/>
                          <a:latin typeface="Calibri" panose="020F0502020204030204" pitchFamily="34" charset="0"/>
                        </a:rPr>
                        <a:t>Del total de los encuestados que reconocieron haber tenido dificultades de acceso a la plataforma completa o parcialmente, se destacan los de las facultades de Ciencias de la salud y de Ciencias de la Educación, de las cuales el 78.6 % y el 74.1% respectivamente así lo ronocieron.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3669977739"/>
                  </a:ext>
                </a:extLst>
              </a:tr>
            </a:tbl>
          </a:graphicData>
        </a:graphic>
      </p:graphicFrame>
    </p:spTree>
    <p:extLst>
      <p:ext uri="{BB962C8B-B14F-4D97-AF65-F5344CB8AC3E}">
        <p14:creationId xmlns:p14="http://schemas.microsoft.com/office/powerpoint/2010/main" val="3415347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412953" y="1114042"/>
            <a:ext cx="8674491" cy="707886"/>
          </a:xfrm>
          <a:prstGeom prst="rect">
            <a:avLst/>
          </a:prstGeom>
          <a:noFill/>
        </p:spPr>
        <p:txBody>
          <a:bodyPr wrap="none" rtlCol="0">
            <a:spAutoFit/>
          </a:bodyPr>
          <a:lstStyle/>
          <a:p>
            <a:pPr algn="ctr"/>
            <a:r>
              <a:rPr lang="es-DO" sz="2000" dirty="0">
                <a:solidFill>
                  <a:schemeClr val="bg1"/>
                </a:solidFill>
              </a:rPr>
              <a:t>Tabla y Gráfico Estudiantes Encuestados, Según si ha necesitado algún apoyo</a:t>
            </a:r>
          </a:p>
          <a:p>
            <a:pPr algn="ctr"/>
            <a:r>
              <a:rPr lang="es-DO" sz="2000" dirty="0">
                <a:solidFill>
                  <a:schemeClr val="bg1"/>
                </a:solidFill>
              </a:rPr>
              <a:t>Para el manejo de la plataforma de docencia virtual</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E2B2AF56-1E17-654B-8C93-FC1FE4832470}"/>
              </a:ext>
            </a:extLst>
          </p:cNvPr>
          <p:cNvPicPr>
            <a:picLocks noChangeAspect="1"/>
          </p:cNvPicPr>
          <p:nvPr/>
        </p:nvPicPr>
        <p:blipFill>
          <a:blip r:embed="rId3"/>
          <a:stretch>
            <a:fillRect/>
          </a:stretch>
        </p:blipFill>
        <p:spPr>
          <a:xfrm>
            <a:off x="0" y="2304513"/>
            <a:ext cx="5702300" cy="4553487"/>
          </a:xfrm>
          <a:prstGeom prst="rect">
            <a:avLst/>
          </a:prstGeom>
        </p:spPr>
      </p:pic>
      <p:pic>
        <p:nvPicPr>
          <p:cNvPr id="5" name="Imagen 4">
            <a:extLst>
              <a:ext uri="{FF2B5EF4-FFF2-40B4-BE49-F238E27FC236}">
                <a16:creationId xmlns:a16="http://schemas.microsoft.com/office/drawing/2014/main" id="{6027AF1A-A15D-6240-A2CB-86DFD41C0104}"/>
              </a:ext>
            </a:extLst>
          </p:cNvPr>
          <p:cNvPicPr>
            <a:picLocks noChangeAspect="1"/>
          </p:cNvPicPr>
          <p:nvPr/>
        </p:nvPicPr>
        <p:blipFill>
          <a:blip r:embed="rId4"/>
          <a:stretch>
            <a:fillRect/>
          </a:stretch>
        </p:blipFill>
        <p:spPr>
          <a:xfrm>
            <a:off x="5702300" y="2304513"/>
            <a:ext cx="6489700" cy="4553487"/>
          </a:xfrm>
          <a:prstGeom prst="rect">
            <a:avLst/>
          </a:prstGeom>
        </p:spPr>
      </p:pic>
    </p:spTree>
    <p:extLst>
      <p:ext uri="{BB962C8B-B14F-4D97-AF65-F5344CB8AC3E}">
        <p14:creationId xmlns:p14="http://schemas.microsoft.com/office/powerpoint/2010/main" val="3159470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732384"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a:xfrm>
            <a:off x="489397" y="2283455"/>
            <a:ext cx="11384924" cy="4270248"/>
          </a:xfrm>
        </p:spPr>
        <p:txBody>
          <a:bodyPr>
            <a:normAutofit fontScale="85000" lnSpcReduction="20000"/>
          </a:bodyPr>
          <a:lstStyle/>
          <a:p>
            <a:r>
              <a:rPr lang="es-DO" sz="2400" dirty="0"/>
              <a:t>Gracias a mi equipo de apoyo, que siempre muestra la disposición de acompañarme en estas aventuras, a pesar de sus múltiples ocupaciones, siendo yo el único jubilado del grupo: Patricia, Duran, Amaury, Daniel, Violeta.</a:t>
            </a:r>
          </a:p>
          <a:p>
            <a:r>
              <a:rPr lang="es-DO" sz="2400" dirty="0"/>
              <a:t>Las gracias a la rectora Emma Polanco y a su equipo directivo y técnico, por el apoyo a estas investigaciones.</a:t>
            </a:r>
          </a:p>
          <a:p>
            <a:r>
              <a:rPr lang="es-DO" sz="2400" dirty="0"/>
              <a:t>Las gracias a los directores y directoras de escuelas docentes, campus de la UASD del interior del país y a los decanos y decanas por su gran esfuerzo por invitar a los estudiantes a realizar las aplicaciones de la encuesta.</a:t>
            </a:r>
          </a:p>
          <a:p>
            <a:r>
              <a:rPr lang="es-DO" sz="2400" dirty="0"/>
              <a:t>Las gracias a los profesores quienes se esforzaron por motivar a sus estudiantes a participar en la encuesta y las gracias al etudiantado que asumió con mucha reponsabilidad aplicar las encuestas y realizar grandes contribuciones a su universidad, al identificar necesidades de mejoras y proponer cientos de recomendaciones orientadas a lograr el éxito en este semestre especial de encuentro real de la UASD con la virtualidad.  </a:t>
            </a:r>
          </a:p>
          <a:p>
            <a:endParaRPr lang="es-DO" sz="2400" dirty="0"/>
          </a:p>
          <a:p>
            <a:endParaRPr lang="es-DO" sz="2400" dirty="0"/>
          </a:p>
          <a:p>
            <a:endParaRPr lang="es-DO" sz="2400" dirty="0"/>
          </a:p>
          <a:p>
            <a:endParaRPr lang="es-DO" sz="2400" dirty="0">
              <a:latin typeface="Arial Narrow" panose="020B0604020202020204" pitchFamily="34" charset="0"/>
              <a:cs typeface="Arial Narrow" panose="020B0604020202020204" pitchFamily="34" charset="0"/>
            </a:endParaRPr>
          </a:p>
        </p:txBody>
      </p:sp>
      <p:pic>
        <p:nvPicPr>
          <p:cNvPr id="3" name="Imagen 2">
            <a:extLst>
              <a:ext uri="{FF2B5EF4-FFF2-40B4-BE49-F238E27FC236}">
                <a16:creationId xmlns:a16="http://schemas.microsoft.com/office/drawing/2014/main" id="{80FC21E0-B071-6844-85EF-65CAD7F47C1B}"/>
              </a:ext>
            </a:extLst>
          </p:cNvPr>
          <p:cNvPicPr>
            <a:picLocks noChangeAspect="1"/>
          </p:cNvPicPr>
          <p:nvPr/>
        </p:nvPicPr>
        <p:blipFill>
          <a:blip r:embed="rId2"/>
          <a:stretch>
            <a:fillRect/>
          </a:stretch>
        </p:blipFill>
        <p:spPr>
          <a:xfrm>
            <a:off x="9865217" y="12238"/>
            <a:ext cx="2326783" cy="2271217"/>
          </a:xfrm>
          <a:prstGeom prst="rect">
            <a:avLst/>
          </a:prstGeom>
        </p:spPr>
      </p:pic>
      <p:sp>
        <p:nvSpPr>
          <p:cNvPr id="6" name="CuadroTexto 5">
            <a:extLst>
              <a:ext uri="{FF2B5EF4-FFF2-40B4-BE49-F238E27FC236}">
                <a16:creationId xmlns:a16="http://schemas.microsoft.com/office/drawing/2014/main" id="{D095C78C-37C2-FB45-86CA-E377DCBFB562}"/>
              </a:ext>
            </a:extLst>
          </p:cNvPr>
          <p:cNvSpPr txBox="1"/>
          <p:nvPr/>
        </p:nvSpPr>
        <p:spPr>
          <a:xfrm>
            <a:off x="3697809" y="1186450"/>
            <a:ext cx="3532185" cy="646331"/>
          </a:xfrm>
          <a:prstGeom prst="rect">
            <a:avLst/>
          </a:prstGeom>
          <a:noFill/>
        </p:spPr>
        <p:txBody>
          <a:bodyPr wrap="none" rtlCol="0">
            <a:spAutoFit/>
          </a:bodyPr>
          <a:lstStyle/>
          <a:p>
            <a:r>
              <a:rPr lang="es-DO" sz="3600" dirty="0">
                <a:solidFill>
                  <a:schemeClr val="bg1"/>
                </a:solidFill>
              </a:rPr>
              <a:t>Agradecimientos</a:t>
            </a:r>
          </a:p>
        </p:txBody>
      </p:sp>
    </p:spTree>
    <p:extLst>
      <p:ext uri="{BB962C8B-B14F-4D97-AF65-F5344CB8AC3E}">
        <p14:creationId xmlns:p14="http://schemas.microsoft.com/office/powerpoint/2010/main" val="27915463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725228" y="1033767"/>
            <a:ext cx="8362739" cy="707886"/>
          </a:xfrm>
          <a:prstGeom prst="rect">
            <a:avLst/>
          </a:prstGeom>
          <a:noFill/>
        </p:spPr>
        <p:txBody>
          <a:bodyPr wrap="none" rtlCol="0">
            <a:spAutoFit/>
          </a:bodyPr>
          <a:lstStyle/>
          <a:p>
            <a:r>
              <a:rPr lang="es-DO" sz="2000" dirty="0">
                <a:solidFill>
                  <a:schemeClr val="bg1"/>
                </a:solidFill>
              </a:rPr>
              <a:t>Tabla y Gráfico Estudiantes Encuestados, Según la fuente de apoyo </a:t>
            </a:r>
          </a:p>
          <a:p>
            <a:r>
              <a:rPr lang="es-DO" sz="2000" dirty="0">
                <a:solidFill>
                  <a:schemeClr val="bg1"/>
                </a:solidFill>
              </a:rPr>
              <a:t>con la que ha contado el estudiante en el despegue del semestre 2020-20</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5" name="Imagen 4">
            <a:extLst>
              <a:ext uri="{FF2B5EF4-FFF2-40B4-BE49-F238E27FC236}">
                <a16:creationId xmlns:a16="http://schemas.microsoft.com/office/drawing/2014/main" id="{20E67D88-17DC-6944-9FD7-6046C8C20797}"/>
              </a:ext>
            </a:extLst>
          </p:cNvPr>
          <p:cNvPicPr>
            <a:picLocks noChangeAspect="1"/>
          </p:cNvPicPr>
          <p:nvPr/>
        </p:nvPicPr>
        <p:blipFill>
          <a:blip r:embed="rId3"/>
          <a:stretch>
            <a:fillRect/>
          </a:stretch>
        </p:blipFill>
        <p:spPr>
          <a:xfrm>
            <a:off x="0" y="2270884"/>
            <a:ext cx="5486400" cy="4587115"/>
          </a:xfrm>
          <a:prstGeom prst="rect">
            <a:avLst/>
          </a:prstGeom>
        </p:spPr>
      </p:pic>
      <p:pic>
        <p:nvPicPr>
          <p:cNvPr id="6" name="Imagen 5">
            <a:extLst>
              <a:ext uri="{FF2B5EF4-FFF2-40B4-BE49-F238E27FC236}">
                <a16:creationId xmlns:a16="http://schemas.microsoft.com/office/drawing/2014/main" id="{8FD68111-3754-AF41-B68D-460471EFDF37}"/>
              </a:ext>
            </a:extLst>
          </p:cNvPr>
          <p:cNvPicPr>
            <a:picLocks noChangeAspect="1"/>
          </p:cNvPicPr>
          <p:nvPr/>
        </p:nvPicPr>
        <p:blipFill>
          <a:blip r:embed="rId4"/>
          <a:stretch>
            <a:fillRect/>
          </a:stretch>
        </p:blipFill>
        <p:spPr>
          <a:xfrm>
            <a:off x="5486400" y="2270883"/>
            <a:ext cx="6705600" cy="4587115"/>
          </a:xfrm>
          <a:prstGeom prst="rect">
            <a:avLst/>
          </a:prstGeom>
        </p:spPr>
      </p:pic>
    </p:spTree>
    <p:extLst>
      <p:ext uri="{BB962C8B-B14F-4D97-AF65-F5344CB8AC3E}">
        <p14:creationId xmlns:p14="http://schemas.microsoft.com/office/powerpoint/2010/main" val="34992404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134823"/>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sp>
        <p:nvSpPr>
          <p:cNvPr id="8" name="CuadroTexto 7">
            <a:extLst>
              <a:ext uri="{FF2B5EF4-FFF2-40B4-BE49-F238E27FC236}">
                <a16:creationId xmlns:a16="http://schemas.microsoft.com/office/drawing/2014/main" id="{52D7DA50-BBC4-2A43-8065-9A09A4CDE4B9}"/>
              </a:ext>
            </a:extLst>
          </p:cNvPr>
          <p:cNvSpPr txBox="1"/>
          <p:nvPr/>
        </p:nvSpPr>
        <p:spPr>
          <a:xfrm>
            <a:off x="746068" y="1128990"/>
            <a:ext cx="8565357" cy="707886"/>
          </a:xfrm>
          <a:prstGeom prst="rect">
            <a:avLst/>
          </a:prstGeom>
          <a:noFill/>
        </p:spPr>
        <p:txBody>
          <a:bodyPr wrap="none" rtlCol="0">
            <a:spAutoFit/>
          </a:bodyPr>
          <a:lstStyle/>
          <a:p>
            <a:pPr algn="ctr"/>
            <a:r>
              <a:rPr lang="es-DO" sz="2000" dirty="0">
                <a:solidFill>
                  <a:schemeClr val="bg1"/>
                </a:solidFill>
              </a:rPr>
              <a:t>Tabla Estudiantes Encuestados, Según si ha necesitado algún apoyo y quién </a:t>
            </a:r>
          </a:p>
          <a:p>
            <a:pPr algn="ctr"/>
            <a:r>
              <a:rPr lang="es-DO" sz="2000" dirty="0">
                <a:solidFill>
                  <a:schemeClr val="bg1"/>
                </a:solidFill>
              </a:rPr>
              <a:t>se lo ha ofrecido, para el manejo de la plataforma de docencia virtual</a:t>
            </a:r>
          </a:p>
        </p:txBody>
      </p:sp>
      <p:pic>
        <p:nvPicPr>
          <p:cNvPr id="5" name="Imagen 4">
            <a:extLst>
              <a:ext uri="{FF2B5EF4-FFF2-40B4-BE49-F238E27FC236}">
                <a16:creationId xmlns:a16="http://schemas.microsoft.com/office/drawing/2014/main" id="{C9B8FEC8-B4BE-9A46-822C-834D05C7D071}"/>
              </a:ext>
            </a:extLst>
          </p:cNvPr>
          <p:cNvPicPr>
            <a:picLocks noChangeAspect="1"/>
          </p:cNvPicPr>
          <p:nvPr/>
        </p:nvPicPr>
        <p:blipFill>
          <a:blip r:embed="rId3"/>
          <a:stretch>
            <a:fillRect/>
          </a:stretch>
        </p:blipFill>
        <p:spPr>
          <a:xfrm>
            <a:off x="0" y="2840823"/>
            <a:ext cx="7018986" cy="3044822"/>
          </a:xfrm>
          <a:prstGeom prst="rect">
            <a:avLst/>
          </a:prstGeom>
        </p:spPr>
      </p:pic>
      <p:pic>
        <p:nvPicPr>
          <p:cNvPr id="9" name="Imagen 8">
            <a:extLst>
              <a:ext uri="{FF2B5EF4-FFF2-40B4-BE49-F238E27FC236}">
                <a16:creationId xmlns:a16="http://schemas.microsoft.com/office/drawing/2014/main" id="{8352DD93-DE31-BD41-BCC5-DCA98E1C000D}"/>
              </a:ext>
            </a:extLst>
          </p:cNvPr>
          <p:cNvPicPr>
            <a:picLocks noChangeAspect="1"/>
          </p:cNvPicPr>
          <p:nvPr/>
        </p:nvPicPr>
        <p:blipFill>
          <a:blip r:embed="rId4"/>
          <a:stretch>
            <a:fillRect/>
          </a:stretch>
        </p:blipFill>
        <p:spPr>
          <a:xfrm>
            <a:off x="7183728" y="2929243"/>
            <a:ext cx="4800761" cy="2956401"/>
          </a:xfrm>
          <a:prstGeom prst="rect">
            <a:avLst/>
          </a:prstGeom>
        </p:spPr>
      </p:pic>
    </p:spTree>
    <p:extLst>
      <p:ext uri="{BB962C8B-B14F-4D97-AF65-F5344CB8AC3E}">
        <p14:creationId xmlns:p14="http://schemas.microsoft.com/office/powerpoint/2010/main" val="4292810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134823"/>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sp>
        <p:nvSpPr>
          <p:cNvPr id="8" name="CuadroTexto 7">
            <a:extLst>
              <a:ext uri="{FF2B5EF4-FFF2-40B4-BE49-F238E27FC236}">
                <a16:creationId xmlns:a16="http://schemas.microsoft.com/office/drawing/2014/main" id="{52D7DA50-BBC4-2A43-8065-9A09A4CDE4B9}"/>
              </a:ext>
            </a:extLst>
          </p:cNvPr>
          <p:cNvSpPr txBox="1"/>
          <p:nvPr/>
        </p:nvSpPr>
        <p:spPr>
          <a:xfrm>
            <a:off x="746068" y="1128990"/>
            <a:ext cx="8565357" cy="707886"/>
          </a:xfrm>
          <a:prstGeom prst="rect">
            <a:avLst/>
          </a:prstGeom>
          <a:noFill/>
        </p:spPr>
        <p:txBody>
          <a:bodyPr wrap="none" rtlCol="0">
            <a:spAutoFit/>
          </a:bodyPr>
          <a:lstStyle/>
          <a:p>
            <a:pPr algn="ctr"/>
            <a:r>
              <a:rPr lang="es-DO" sz="2000" dirty="0">
                <a:solidFill>
                  <a:schemeClr val="bg1"/>
                </a:solidFill>
              </a:rPr>
              <a:t>Tabla Estudiantes Encuestados, Según si ha necesitado algún apoyo y quién </a:t>
            </a:r>
          </a:p>
          <a:p>
            <a:pPr algn="ctr"/>
            <a:r>
              <a:rPr lang="es-DO" sz="2000" dirty="0">
                <a:solidFill>
                  <a:schemeClr val="bg1"/>
                </a:solidFill>
              </a:rPr>
              <a:t>se lo ha ofrecido, para el manejo de la plataforma de docencia virtual</a:t>
            </a:r>
          </a:p>
        </p:txBody>
      </p:sp>
      <p:pic>
        <p:nvPicPr>
          <p:cNvPr id="6" name="Imagen 5">
            <a:extLst>
              <a:ext uri="{FF2B5EF4-FFF2-40B4-BE49-F238E27FC236}">
                <a16:creationId xmlns:a16="http://schemas.microsoft.com/office/drawing/2014/main" id="{673647D0-E9A4-1640-928B-656F2E821262}"/>
              </a:ext>
            </a:extLst>
          </p:cNvPr>
          <p:cNvPicPr>
            <a:picLocks noChangeAspect="1"/>
          </p:cNvPicPr>
          <p:nvPr/>
        </p:nvPicPr>
        <p:blipFill>
          <a:blip r:embed="rId3"/>
          <a:stretch>
            <a:fillRect/>
          </a:stretch>
        </p:blipFill>
        <p:spPr>
          <a:xfrm>
            <a:off x="102523" y="2293756"/>
            <a:ext cx="7676316" cy="4564243"/>
          </a:xfrm>
          <a:prstGeom prst="rect">
            <a:avLst/>
          </a:prstGeom>
        </p:spPr>
      </p:pic>
      <p:pic>
        <p:nvPicPr>
          <p:cNvPr id="7" name="Imagen 6">
            <a:extLst>
              <a:ext uri="{FF2B5EF4-FFF2-40B4-BE49-F238E27FC236}">
                <a16:creationId xmlns:a16="http://schemas.microsoft.com/office/drawing/2014/main" id="{49A77552-5093-E24D-B73D-222CC7FE7267}"/>
              </a:ext>
            </a:extLst>
          </p:cNvPr>
          <p:cNvPicPr>
            <a:picLocks noChangeAspect="1"/>
          </p:cNvPicPr>
          <p:nvPr/>
        </p:nvPicPr>
        <p:blipFill>
          <a:blip r:embed="rId4"/>
          <a:stretch>
            <a:fillRect/>
          </a:stretch>
        </p:blipFill>
        <p:spPr>
          <a:xfrm>
            <a:off x="7884478" y="2982158"/>
            <a:ext cx="4307522" cy="3483036"/>
          </a:xfrm>
          <a:prstGeom prst="rect">
            <a:avLst/>
          </a:prstGeom>
        </p:spPr>
      </p:pic>
    </p:spTree>
    <p:extLst>
      <p:ext uri="{BB962C8B-B14F-4D97-AF65-F5344CB8AC3E}">
        <p14:creationId xmlns:p14="http://schemas.microsoft.com/office/powerpoint/2010/main" val="23676418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412953" y="1114042"/>
            <a:ext cx="8771504" cy="523220"/>
          </a:xfrm>
          <a:prstGeom prst="rect">
            <a:avLst/>
          </a:prstGeom>
          <a:noFill/>
        </p:spPr>
        <p:txBody>
          <a:bodyPr wrap="none" rtlCol="0">
            <a:spAutoFit/>
          </a:bodyPr>
          <a:lstStyle/>
          <a:p>
            <a:r>
              <a:rPr lang="es-DO" sz="2800" dirty="0">
                <a:solidFill>
                  <a:schemeClr val="bg1"/>
                </a:solidFill>
              </a:rPr>
              <a:t>Tabla y Gráfico Estudiantes Encuestados, Según Empleo</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37BEF9C2-5D3A-A84C-9E4F-BBEE001F2B0F}"/>
              </a:ext>
            </a:extLst>
          </p:cNvPr>
          <p:cNvPicPr>
            <a:picLocks noChangeAspect="1"/>
          </p:cNvPicPr>
          <p:nvPr/>
        </p:nvPicPr>
        <p:blipFill>
          <a:blip r:embed="rId3"/>
          <a:stretch>
            <a:fillRect/>
          </a:stretch>
        </p:blipFill>
        <p:spPr>
          <a:xfrm>
            <a:off x="0" y="2259410"/>
            <a:ext cx="12192000" cy="4652521"/>
          </a:xfrm>
          <a:prstGeom prst="rect">
            <a:avLst/>
          </a:prstGeom>
        </p:spPr>
      </p:pic>
    </p:spTree>
    <p:extLst>
      <p:ext uri="{BB962C8B-B14F-4D97-AF65-F5344CB8AC3E}">
        <p14:creationId xmlns:p14="http://schemas.microsoft.com/office/powerpoint/2010/main" val="162209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412953" y="1114042"/>
            <a:ext cx="8771504" cy="523220"/>
          </a:xfrm>
          <a:prstGeom prst="rect">
            <a:avLst/>
          </a:prstGeom>
          <a:noFill/>
        </p:spPr>
        <p:txBody>
          <a:bodyPr wrap="none" rtlCol="0">
            <a:spAutoFit/>
          </a:bodyPr>
          <a:lstStyle/>
          <a:p>
            <a:r>
              <a:rPr lang="es-DO" sz="2800" dirty="0">
                <a:solidFill>
                  <a:schemeClr val="bg1"/>
                </a:solidFill>
              </a:rPr>
              <a:t>Tabla y Gráfico Estudiantes Encuestados, Según Empleo</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68D953F0-C6E9-FF46-9871-5D7427D01079}"/>
              </a:ext>
            </a:extLst>
          </p:cNvPr>
          <p:cNvPicPr>
            <a:picLocks noChangeAspect="1"/>
          </p:cNvPicPr>
          <p:nvPr/>
        </p:nvPicPr>
        <p:blipFill>
          <a:blip r:embed="rId3"/>
          <a:stretch>
            <a:fillRect/>
          </a:stretch>
        </p:blipFill>
        <p:spPr>
          <a:xfrm>
            <a:off x="0" y="2270885"/>
            <a:ext cx="5769735" cy="4587115"/>
          </a:xfrm>
          <a:prstGeom prst="rect">
            <a:avLst/>
          </a:prstGeom>
        </p:spPr>
      </p:pic>
      <p:pic>
        <p:nvPicPr>
          <p:cNvPr id="5" name="Imagen 4">
            <a:extLst>
              <a:ext uri="{FF2B5EF4-FFF2-40B4-BE49-F238E27FC236}">
                <a16:creationId xmlns:a16="http://schemas.microsoft.com/office/drawing/2014/main" id="{91DF5D2B-4559-DB47-8E4D-7C4D95514680}"/>
              </a:ext>
            </a:extLst>
          </p:cNvPr>
          <p:cNvPicPr>
            <a:picLocks noChangeAspect="1"/>
          </p:cNvPicPr>
          <p:nvPr/>
        </p:nvPicPr>
        <p:blipFill>
          <a:blip r:embed="rId4"/>
          <a:stretch>
            <a:fillRect/>
          </a:stretch>
        </p:blipFill>
        <p:spPr>
          <a:xfrm>
            <a:off x="5769734" y="2259392"/>
            <a:ext cx="6422265" cy="4610100"/>
          </a:xfrm>
          <a:prstGeom prst="rect">
            <a:avLst/>
          </a:prstGeom>
        </p:spPr>
      </p:pic>
    </p:spTree>
    <p:extLst>
      <p:ext uri="{BB962C8B-B14F-4D97-AF65-F5344CB8AC3E}">
        <p14:creationId xmlns:p14="http://schemas.microsoft.com/office/powerpoint/2010/main" val="19670401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1031166" y="1000150"/>
            <a:ext cx="8395312" cy="646331"/>
          </a:xfrm>
          <a:prstGeom prst="rect">
            <a:avLst/>
          </a:prstGeom>
          <a:noFill/>
        </p:spPr>
        <p:txBody>
          <a:bodyPr wrap="none" rtlCol="0">
            <a:spAutoFit/>
          </a:bodyPr>
          <a:lstStyle/>
          <a:p>
            <a:r>
              <a:rPr lang="es-DO" dirty="0">
                <a:solidFill>
                  <a:schemeClr val="bg1"/>
                </a:solidFill>
              </a:rPr>
              <a:t>Tabla y Gráfico Estudiantes Encuestados, Según el tiempo promedio por asignatura</a:t>
            </a:r>
          </a:p>
          <a:p>
            <a:r>
              <a:rPr lang="es-DO" dirty="0">
                <a:solidFill>
                  <a:schemeClr val="bg1"/>
                </a:solidFill>
              </a:rPr>
              <a:t> que ha estado su profesor en la videoconferencia de su clase</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A2B4033D-397E-C244-8468-AC1E8D28FDE6}"/>
              </a:ext>
            </a:extLst>
          </p:cNvPr>
          <p:cNvPicPr>
            <a:picLocks noChangeAspect="1"/>
          </p:cNvPicPr>
          <p:nvPr/>
        </p:nvPicPr>
        <p:blipFill>
          <a:blip r:embed="rId3"/>
          <a:stretch>
            <a:fillRect/>
          </a:stretch>
        </p:blipFill>
        <p:spPr>
          <a:xfrm>
            <a:off x="0" y="2235914"/>
            <a:ext cx="5460642" cy="4622085"/>
          </a:xfrm>
          <a:prstGeom prst="rect">
            <a:avLst/>
          </a:prstGeom>
        </p:spPr>
      </p:pic>
      <p:pic>
        <p:nvPicPr>
          <p:cNvPr id="5" name="Imagen 4">
            <a:extLst>
              <a:ext uri="{FF2B5EF4-FFF2-40B4-BE49-F238E27FC236}">
                <a16:creationId xmlns:a16="http://schemas.microsoft.com/office/drawing/2014/main" id="{C18C3BE7-0092-2349-B86C-426A699BC96C}"/>
              </a:ext>
            </a:extLst>
          </p:cNvPr>
          <p:cNvPicPr>
            <a:picLocks noChangeAspect="1"/>
          </p:cNvPicPr>
          <p:nvPr/>
        </p:nvPicPr>
        <p:blipFill>
          <a:blip r:embed="rId4"/>
          <a:stretch>
            <a:fillRect/>
          </a:stretch>
        </p:blipFill>
        <p:spPr>
          <a:xfrm>
            <a:off x="5464935" y="2270885"/>
            <a:ext cx="6007100" cy="4587115"/>
          </a:xfrm>
          <a:prstGeom prst="rect">
            <a:avLst/>
          </a:prstGeom>
        </p:spPr>
      </p:pic>
    </p:spTree>
    <p:extLst>
      <p:ext uri="{BB962C8B-B14F-4D97-AF65-F5344CB8AC3E}">
        <p14:creationId xmlns:p14="http://schemas.microsoft.com/office/powerpoint/2010/main" val="31042569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309597" y="986858"/>
            <a:ext cx="9542741" cy="707886"/>
          </a:xfrm>
          <a:prstGeom prst="rect">
            <a:avLst/>
          </a:prstGeom>
          <a:noFill/>
        </p:spPr>
        <p:txBody>
          <a:bodyPr wrap="none" rtlCol="0">
            <a:spAutoFit/>
          </a:bodyPr>
          <a:lstStyle/>
          <a:p>
            <a:r>
              <a:rPr lang="es-DO" sz="2000" dirty="0">
                <a:solidFill>
                  <a:schemeClr val="bg1"/>
                </a:solidFill>
              </a:rPr>
              <a:t>Tabla y Gráfico Estudiantes Encuestados, Según el tipo de dispositivo electrónico con </a:t>
            </a:r>
          </a:p>
          <a:p>
            <a:r>
              <a:rPr lang="es-DO" sz="2000" dirty="0">
                <a:solidFill>
                  <a:schemeClr val="bg1"/>
                </a:solidFill>
              </a:rPr>
              <a:t>el que accede el estudiante con mayor frecuencia a su docencia virtual</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B53428A3-23CE-0942-87EF-060E9E0575F1}"/>
              </a:ext>
            </a:extLst>
          </p:cNvPr>
          <p:cNvPicPr>
            <a:picLocks noChangeAspect="1"/>
          </p:cNvPicPr>
          <p:nvPr/>
        </p:nvPicPr>
        <p:blipFill>
          <a:blip r:embed="rId3"/>
          <a:stretch>
            <a:fillRect/>
          </a:stretch>
        </p:blipFill>
        <p:spPr>
          <a:xfrm>
            <a:off x="0" y="2270885"/>
            <a:ext cx="5834130" cy="4587115"/>
          </a:xfrm>
          <a:prstGeom prst="rect">
            <a:avLst/>
          </a:prstGeom>
        </p:spPr>
      </p:pic>
      <p:pic>
        <p:nvPicPr>
          <p:cNvPr id="5" name="Imagen 4">
            <a:extLst>
              <a:ext uri="{FF2B5EF4-FFF2-40B4-BE49-F238E27FC236}">
                <a16:creationId xmlns:a16="http://schemas.microsoft.com/office/drawing/2014/main" id="{8C0A609B-F206-F849-B5E8-6EE0564DBE24}"/>
              </a:ext>
            </a:extLst>
          </p:cNvPr>
          <p:cNvPicPr>
            <a:picLocks noChangeAspect="1"/>
          </p:cNvPicPr>
          <p:nvPr/>
        </p:nvPicPr>
        <p:blipFill>
          <a:blip r:embed="rId4"/>
          <a:stretch>
            <a:fillRect/>
          </a:stretch>
        </p:blipFill>
        <p:spPr>
          <a:xfrm>
            <a:off x="5834130" y="2293558"/>
            <a:ext cx="5975797" cy="4587115"/>
          </a:xfrm>
          <a:prstGeom prst="rect">
            <a:avLst/>
          </a:prstGeom>
        </p:spPr>
      </p:pic>
    </p:spTree>
    <p:extLst>
      <p:ext uri="{BB962C8B-B14F-4D97-AF65-F5344CB8AC3E}">
        <p14:creationId xmlns:p14="http://schemas.microsoft.com/office/powerpoint/2010/main" val="20403239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102523" y="1024388"/>
            <a:ext cx="9589805" cy="830997"/>
          </a:xfrm>
          <a:prstGeom prst="rect">
            <a:avLst/>
          </a:prstGeom>
          <a:noFill/>
        </p:spPr>
        <p:txBody>
          <a:bodyPr wrap="none" rtlCol="0">
            <a:spAutoFit/>
          </a:bodyPr>
          <a:lstStyle/>
          <a:p>
            <a:pPr algn="ctr"/>
            <a:r>
              <a:rPr lang="es-DO" sz="2400" dirty="0">
                <a:solidFill>
                  <a:schemeClr val="bg1"/>
                </a:solidFill>
              </a:rPr>
              <a:t>Tabla y Gráfico Estudiantes Encuestados, Según el tipo de conectividad </a:t>
            </a:r>
          </a:p>
          <a:p>
            <a:pPr algn="ctr"/>
            <a:r>
              <a:rPr lang="es-DO" sz="2400" dirty="0">
                <a:solidFill>
                  <a:schemeClr val="bg1"/>
                </a:solidFill>
              </a:rPr>
              <a:t>que usan los estudiantes</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CC99069C-E626-B14C-9C23-1A6FDC9C8DA8}"/>
              </a:ext>
            </a:extLst>
          </p:cNvPr>
          <p:cNvPicPr>
            <a:picLocks noChangeAspect="1"/>
          </p:cNvPicPr>
          <p:nvPr/>
        </p:nvPicPr>
        <p:blipFill>
          <a:blip r:embed="rId3"/>
          <a:stretch>
            <a:fillRect/>
          </a:stretch>
        </p:blipFill>
        <p:spPr>
          <a:xfrm>
            <a:off x="1" y="2270885"/>
            <a:ext cx="6096000" cy="4648200"/>
          </a:xfrm>
          <a:prstGeom prst="rect">
            <a:avLst/>
          </a:prstGeom>
        </p:spPr>
      </p:pic>
      <p:pic>
        <p:nvPicPr>
          <p:cNvPr id="5" name="Imagen 4">
            <a:extLst>
              <a:ext uri="{FF2B5EF4-FFF2-40B4-BE49-F238E27FC236}">
                <a16:creationId xmlns:a16="http://schemas.microsoft.com/office/drawing/2014/main" id="{7149599D-7A16-C948-8172-DF63415F693F}"/>
              </a:ext>
            </a:extLst>
          </p:cNvPr>
          <p:cNvPicPr>
            <a:picLocks noChangeAspect="1"/>
          </p:cNvPicPr>
          <p:nvPr/>
        </p:nvPicPr>
        <p:blipFill>
          <a:blip r:embed="rId4"/>
          <a:stretch>
            <a:fillRect/>
          </a:stretch>
        </p:blipFill>
        <p:spPr>
          <a:xfrm>
            <a:off x="6096000" y="2270884"/>
            <a:ext cx="6096000" cy="4587115"/>
          </a:xfrm>
          <a:prstGeom prst="rect">
            <a:avLst/>
          </a:prstGeom>
        </p:spPr>
      </p:pic>
    </p:spTree>
    <p:extLst>
      <p:ext uri="{BB962C8B-B14F-4D97-AF65-F5344CB8AC3E}">
        <p14:creationId xmlns:p14="http://schemas.microsoft.com/office/powerpoint/2010/main" val="4514106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297043" y="939337"/>
            <a:ext cx="9448099" cy="954107"/>
          </a:xfrm>
          <a:prstGeom prst="rect">
            <a:avLst/>
          </a:prstGeom>
          <a:noFill/>
        </p:spPr>
        <p:txBody>
          <a:bodyPr wrap="none" rtlCol="0">
            <a:spAutoFit/>
          </a:bodyPr>
          <a:lstStyle/>
          <a:p>
            <a:pPr algn="ctr"/>
            <a:r>
              <a:rPr lang="es-DO" sz="2800" dirty="0">
                <a:solidFill>
                  <a:schemeClr val="bg1"/>
                </a:solidFill>
              </a:rPr>
              <a:t>Tabla y Gráfico Estudiantes Encuestados, Según si hay otras </a:t>
            </a:r>
          </a:p>
          <a:p>
            <a:pPr algn="ctr"/>
            <a:r>
              <a:rPr lang="es-DO" sz="2800" dirty="0">
                <a:solidFill>
                  <a:schemeClr val="bg1"/>
                </a:solidFill>
              </a:rPr>
              <a:t>personas en su casa tomando clases por Internet</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8CC97043-4366-B54A-8357-6F98AEB36398}"/>
              </a:ext>
            </a:extLst>
          </p:cNvPr>
          <p:cNvPicPr>
            <a:picLocks noChangeAspect="1"/>
          </p:cNvPicPr>
          <p:nvPr/>
        </p:nvPicPr>
        <p:blipFill>
          <a:blip r:embed="rId3"/>
          <a:stretch>
            <a:fillRect/>
          </a:stretch>
        </p:blipFill>
        <p:spPr>
          <a:xfrm>
            <a:off x="0" y="2270884"/>
            <a:ext cx="5422900" cy="4587116"/>
          </a:xfrm>
          <a:prstGeom prst="rect">
            <a:avLst/>
          </a:prstGeom>
        </p:spPr>
      </p:pic>
      <p:pic>
        <p:nvPicPr>
          <p:cNvPr id="5" name="Imagen 4">
            <a:extLst>
              <a:ext uri="{FF2B5EF4-FFF2-40B4-BE49-F238E27FC236}">
                <a16:creationId xmlns:a16="http://schemas.microsoft.com/office/drawing/2014/main" id="{0E9CE083-87A4-684B-A8EB-67A8CF5CC509}"/>
              </a:ext>
            </a:extLst>
          </p:cNvPr>
          <p:cNvPicPr>
            <a:picLocks noChangeAspect="1"/>
          </p:cNvPicPr>
          <p:nvPr/>
        </p:nvPicPr>
        <p:blipFill>
          <a:blip r:embed="rId4"/>
          <a:stretch>
            <a:fillRect/>
          </a:stretch>
        </p:blipFill>
        <p:spPr>
          <a:xfrm>
            <a:off x="5422900" y="2285162"/>
            <a:ext cx="6769100" cy="4572838"/>
          </a:xfrm>
          <a:prstGeom prst="rect">
            <a:avLst/>
          </a:prstGeom>
        </p:spPr>
      </p:pic>
    </p:spTree>
    <p:extLst>
      <p:ext uri="{BB962C8B-B14F-4D97-AF65-F5344CB8AC3E}">
        <p14:creationId xmlns:p14="http://schemas.microsoft.com/office/powerpoint/2010/main" val="22118227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412953" y="1114042"/>
            <a:ext cx="9117413" cy="830997"/>
          </a:xfrm>
          <a:prstGeom prst="rect">
            <a:avLst/>
          </a:prstGeom>
          <a:noFill/>
        </p:spPr>
        <p:txBody>
          <a:bodyPr wrap="square" rtlCol="0">
            <a:spAutoFit/>
          </a:bodyPr>
          <a:lstStyle/>
          <a:p>
            <a:pPr algn="ctr"/>
            <a:r>
              <a:rPr lang="es-DO" sz="2400" dirty="0">
                <a:solidFill>
                  <a:schemeClr val="bg1"/>
                </a:solidFill>
              </a:rPr>
              <a:t>Tabla y Gráfico Estudiantes Encuestados, Según  la cantidad </a:t>
            </a:r>
          </a:p>
          <a:p>
            <a:pPr algn="ctr"/>
            <a:r>
              <a:rPr lang="es-DO" sz="2400" dirty="0">
                <a:solidFill>
                  <a:schemeClr val="bg1"/>
                </a:solidFill>
              </a:rPr>
              <a:t>de asignaturas seleccionadas en el Semestre actual</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B076F105-AE2F-9B46-9BCD-CB84BF11C44D}"/>
              </a:ext>
            </a:extLst>
          </p:cNvPr>
          <p:cNvPicPr>
            <a:picLocks noChangeAspect="1"/>
          </p:cNvPicPr>
          <p:nvPr/>
        </p:nvPicPr>
        <p:blipFill>
          <a:blip r:embed="rId3"/>
          <a:stretch>
            <a:fillRect/>
          </a:stretch>
        </p:blipFill>
        <p:spPr>
          <a:xfrm>
            <a:off x="0" y="2270884"/>
            <a:ext cx="5164428" cy="4587115"/>
          </a:xfrm>
          <a:prstGeom prst="rect">
            <a:avLst/>
          </a:prstGeom>
        </p:spPr>
      </p:pic>
      <p:pic>
        <p:nvPicPr>
          <p:cNvPr id="5" name="Imagen 4">
            <a:extLst>
              <a:ext uri="{FF2B5EF4-FFF2-40B4-BE49-F238E27FC236}">
                <a16:creationId xmlns:a16="http://schemas.microsoft.com/office/drawing/2014/main" id="{7245DADC-6BCF-D34A-A2DD-8EED3B328452}"/>
              </a:ext>
            </a:extLst>
          </p:cNvPr>
          <p:cNvPicPr>
            <a:picLocks noChangeAspect="1"/>
          </p:cNvPicPr>
          <p:nvPr/>
        </p:nvPicPr>
        <p:blipFill>
          <a:blip r:embed="rId4"/>
          <a:stretch>
            <a:fillRect/>
          </a:stretch>
        </p:blipFill>
        <p:spPr>
          <a:xfrm>
            <a:off x="5164428" y="2259167"/>
            <a:ext cx="6465195" cy="4655897"/>
          </a:xfrm>
          <a:prstGeom prst="rect">
            <a:avLst/>
          </a:prstGeom>
        </p:spPr>
      </p:pic>
    </p:spTree>
    <p:extLst>
      <p:ext uri="{BB962C8B-B14F-4D97-AF65-F5344CB8AC3E}">
        <p14:creationId xmlns:p14="http://schemas.microsoft.com/office/powerpoint/2010/main" val="3145277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719505"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a:xfrm>
            <a:off x="960120" y="2587752"/>
            <a:ext cx="10268712" cy="3993352"/>
          </a:xfrm>
        </p:spPr>
        <p:txBody>
          <a:bodyPr>
            <a:normAutofit fontScale="92500" lnSpcReduction="20000"/>
          </a:bodyPr>
          <a:lstStyle/>
          <a:p>
            <a:r>
              <a:rPr lang="es-DO" dirty="0"/>
              <a:t>Metodología:</a:t>
            </a:r>
          </a:p>
          <a:p>
            <a:pPr algn="just"/>
            <a:r>
              <a:rPr lang="es-DO" sz="3200" dirty="0">
                <a:latin typeface="Arial Narrow" panose="020B0604020202020204" pitchFamily="34" charset="0"/>
                <a:cs typeface="Arial Narrow" panose="020B0604020202020204" pitchFamily="34" charset="0"/>
              </a:rPr>
              <a:t>La encuesta fue diseñada en la plataforma de Google Formularios, dirigida a los 192,558 estudiantes activos de la UASD en el Semestre 2020-20, que fuera iniciado el 21 de septiembre pasado, con la meta de alcanzar 10 mil aplicaciones, de muestra efectiva, en el período comprendido entre: jueves 8/10/2020 9:32:02 y el martes 13/10/2020 23:59:00.</a:t>
            </a:r>
          </a:p>
          <a:p>
            <a:pPr algn="just"/>
            <a:r>
              <a:rPr lang="es-DO" sz="3200" dirty="0">
                <a:latin typeface="Arial Narrow" panose="020B0604020202020204" pitchFamily="34" charset="0"/>
                <a:cs typeface="Arial Narrow" panose="020B0604020202020204" pitchFamily="34" charset="0"/>
                <a:hlinkClick r:id="rId2"/>
              </a:rPr>
              <a:t>https://docs.google.com/forms/d/11Rzkw3n6AoxW2Bs-_bQYEXIv9hMeYIc-tE8Aipth4g8/edit#responses</a:t>
            </a:r>
            <a:endParaRPr lang="es-DO" sz="3200" dirty="0">
              <a:latin typeface="Arial Narrow" panose="020B0604020202020204" pitchFamily="34" charset="0"/>
              <a:cs typeface="Arial Narrow" panose="020B0604020202020204" pitchFamily="34" charset="0"/>
            </a:endParaRPr>
          </a:p>
          <a:p>
            <a:pPr algn="just"/>
            <a:endParaRPr lang="es-DO" sz="3200" dirty="0">
              <a:latin typeface="Arial Narrow" panose="020B0604020202020204" pitchFamily="34" charset="0"/>
              <a:cs typeface="Arial Narrow" panose="020B0604020202020204" pitchFamily="34" charset="0"/>
            </a:endParaRPr>
          </a:p>
          <a:p>
            <a:pPr algn="just"/>
            <a:endParaRPr lang="es-DO" sz="3200" dirty="0">
              <a:latin typeface="Arial Narrow" panose="020B0604020202020204" pitchFamily="34" charset="0"/>
              <a:cs typeface="Arial Narrow" panose="020B0604020202020204" pitchFamily="34" charset="0"/>
            </a:endParaRPr>
          </a:p>
        </p:txBody>
      </p:sp>
      <p:pic>
        <p:nvPicPr>
          <p:cNvPr id="3" name="Imagen 2">
            <a:extLst>
              <a:ext uri="{FF2B5EF4-FFF2-40B4-BE49-F238E27FC236}">
                <a16:creationId xmlns:a16="http://schemas.microsoft.com/office/drawing/2014/main" id="{80FC21E0-B071-6844-85EF-65CAD7F47C1B}"/>
              </a:ext>
            </a:extLst>
          </p:cNvPr>
          <p:cNvPicPr>
            <a:picLocks noChangeAspect="1"/>
          </p:cNvPicPr>
          <p:nvPr/>
        </p:nvPicPr>
        <p:blipFill>
          <a:blip r:embed="rId3"/>
          <a:stretch>
            <a:fillRect/>
          </a:stretch>
        </p:blipFill>
        <p:spPr>
          <a:xfrm>
            <a:off x="9860924" y="8048"/>
            <a:ext cx="2331076" cy="2275408"/>
          </a:xfrm>
          <a:prstGeom prst="rect">
            <a:avLst/>
          </a:prstGeom>
        </p:spPr>
      </p:pic>
      <p:sp>
        <p:nvSpPr>
          <p:cNvPr id="6" name="CuadroTexto 5">
            <a:extLst>
              <a:ext uri="{FF2B5EF4-FFF2-40B4-BE49-F238E27FC236}">
                <a16:creationId xmlns:a16="http://schemas.microsoft.com/office/drawing/2014/main" id="{76D44D4F-0EEF-A24C-ADF8-818730D3AC71}"/>
              </a:ext>
            </a:extLst>
          </p:cNvPr>
          <p:cNvSpPr txBox="1"/>
          <p:nvPr/>
        </p:nvSpPr>
        <p:spPr>
          <a:xfrm>
            <a:off x="2331076" y="1061313"/>
            <a:ext cx="6020366" cy="584775"/>
          </a:xfrm>
          <a:prstGeom prst="rect">
            <a:avLst/>
          </a:prstGeom>
          <a:noFill/>
        </p:spPr>
        <p:txBody>
          <a:bodyPr wrap="none" rtlCol="0">
            <a:spAutoFit/>
          </a:bodyPr>
          <a:lstStyle/>
          <a:p>
            <a:r>
              <a:rPr lang="es-DO" sz="3200" dirty="0">
                <a:solidFill>
                  <a:schemeClr val="bg1"/>
                </a:solidFill>
              </a:rPr>
              <a:t>Plataforma online de la Encuesta</a:t>
            </a:r>
          </a:p>
        </p:txBody>
      </p:sp>
    </p:spTree>
    <p:extLst>
      <p:ext uri="{BB962C8B-B14F-4D97-AF65-F5344CB8AC3E}">
        <p14:creationId xmlns:p14="http://schemas.microsoft.com/office/powerpoint/2010/main" val="32983086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754266" y="1071795"/>
            <a:ext cx="8408199" cy="707886"/>
          </a:xfrm>
          <a:prstGeom prst="rect">
            <a:avLst/>
          </a:prstGeom>
          <a:noFill/>
        </p:spPr>
        <p:txBody>
          <a:bodyPr wrap="none" rtlCol="0">
            <a:spAutoFit/>
          </a:bodyPr>
          <a:lstStyle/>
          <a:p>
            <a:r>
              <a:rPr lang="es-DO" sz="2000" dirty="0">
                <a:solidFill>
                  <a:schemeClr val="bg1"/>
                </a:solidFill>
              </a:rPr>
              <a:t>Tabla y Gráfico Estudiantes Encuestados, según  si están conformes con la </a:t>
            </a:r>
          </a:p>
          <a:p>
            <a:r>
              <a:rPr lang="es-DO" sz="2000" dirty="0">
                <a:solidFill>
                  <a:schemeClr val="bg1"/>
                </a:solidFill>
              </a:rPr>
              <a:t>cantidad de asignaturas que seleccionaron en el Semestre actual 2020-20</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3C260B5E-23C0-B142-8F8C-91E7EBB8C297}"/>
              </a:ext>
            </a:extLst>
          </p:cNvPr>
          <p:cNvPicPr>
            <a:picLocks noChangeAspect="1"/>
          </p:cNvPicPr>
          <p:nvPr/>
        </p:nvPicPr>
        <p:blipFill>
          <a:blip r:embed="rId3"/>
          <a:stretch>
            <a:fillRect/>
          </a:stretch>
        </p:blipFill>
        <p:spPr>
          <a:xfrm>
            <a:off x="0" y="2270885"/>
            <a:ext cx="5215944" cy="4587115"/>
          </a:xfrm>
          <a:prstGeom prst="rect">
            <a:avLst/>
          </a:prstGeom>
        </p:spPr>
      </p:pic>
      <p:pic>
        <p:nvPicPr>
          <p:cNvPr id="5" name="Imagen 4">
            <a:extLst>
              <a:ext uri="{FF2B5EF4-FFF2-40B4-BE49-F238E27FC236}">
                <a16:creationId xmlns:a16="http://schemas.microsoft.com/office/drawing/2014/main" id="{1735AB83-9936-5D4B-B01F-41D5FF5973D7}"/>
              </a:ext>
            </a:extLst>
          </p:cNvPr>
          <p:cNvPicPr>
            <a:picLocks noChangeAspect="1"/>
          </p:cNvPicPr>
          <p:nvPr/>
        </p:nvPicPr>
        <p:blipFill>
          <a:blip r:embed="rId4"/>
          <a:stretch>
            <a:fillRect/>
          </a:stretch>
        </p:blipFill>
        <p:spPr>
          <a:xfrm>
            <a:off x="5215943" y="2285805"/>
            <a:ext cx="6478073" cy="4587115"/>
          </a:xfrm>
          <a:prstGeom prst="rect">
            <a:avLst/>
          </a:prstGeom>
        </p:spPr>
      </p:pic>
    </p:spTree>
    <p:extLst>
      <p:ext uri="{BB962C8B-B14F-4D97-AF65-F5344CB8AC3E}">
        <p14:creationId xmlns:p14="http://schemas.microsoft.com/office/powerpoint/2010/main" val="34432507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936296" y="1069971"/>
            <a:ext cx="7975581" cy="707886"/>
          </a:xfrm>
          <a:prstGeom prst="rect">
            <a:avLst/>
          </a:prstGeom>
          <a:noFill/>
        </p:spPr>
        <p:txBody>
          <a:bodyPr wrap="none" rtlCol="0">
            <a:spAutoFit/>
          </a:bodyPr>
          <a:lstStyle/>
          <a:p>
            <a:r>
              <a:rPr lang="es-DO" sz="2000" dirty="0">
                <a:solidFill>
                  <a:schemeClr val="bg1"/>
                </a:solidFill>
              </a:rPr>
              <a:t>Tabla y Gráfico Estudiantes Encuestados, según  si les gustaría llevar</a:t>
            </a:r>
          </a:p>
          <a:p>
            <a:r>
              <a:rPr lang="es-DO" sz="2000" dirty="0">
                <a:solidFill>
                  <a:schemeClr val="bg1"/>
                </a:solidFill>
              </a:rPr>
              <a:t> asignaturas virtuales también, si se regresara a la docencia presencial</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8A0633FB-BA17-8F49-890C-03EF4CFABACA}"/>
              </a:ext>
            </a:extLst>
          </p:cNvPr>
          <p:cNvPicPr>
            <a:picLocks noChangeAspect="1"/>
          </p:cNvPicPr>
          <p:nvPr/>
        </p:nvPicPr>
        <p:blipFill>
          <a:blip r:embed="rId3"/>
          <a:stretch>
            <a:fillRect/>
          </a:stretch>
        </p:blipFill>
        <p:spPr>
          <a:xfrm>
            <a:off x="-1" y="2270885"/>
            <a:ext cx="5726001" cy="4587115"/>
          </a:xfrm>
          <a:prstGeom prst="rect">
            <a:avLst/>
          </a:prstGeom>
        </p:spPr>
      </p:pic>
      <p:pic>
        <p:nvPicPr>
          <p:cNvPr id="5" name="Imagen 4">
            <a:extLst>
              <a:ext uri="{FF2B5EF4-FFF2-40B4-BE49-F238E27FC236}">
                <a16:creationId xmlns:a16="http://schemas.microsoft.com/office/drawing/2014/main" id="{510A9B52-886D-4F4A-903B-09C4FE9BB061}"/>
              </a:ext>
            </a:extLst>
          </p:cNvPr>
          <p:cNvPicPr>
            <a:picLocks noChangeAspect="1"/>
          </p:cNvPicPr>
          <p:nvPr/>
        </p:nvPicPr>
        <p:blipFill>
          <a:blip r:embed="rId4"/>
          <a:stretch>
            <a:fillRect/>
          </a:stretch>
        </p:blipFill>
        <p:spPr>
          <a:xfrm>
            <a:off x="5726000" y="2270885"/>
            <a:ext cx="6466000" cy="4681430"/>
          </a:xfrm>
          <a:prstGeom prst="rect">
            <a:avLst/>
          </a:prstGeom>
        </p:spPr>
      </p:pic>
    </p:spTree>
    <p:extLst>
      <p:ext uri="{BB962C8B-B14F-4D97-AF65-F5344CB8AC3E}">
        <p14:creationId xmlns:p14="http://schemas.microsoft.com/office/powerpoint/2010/main" val="28736183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936296" y="1069971"/>
            <a:ext cx="7975581" cy="707886"/>
          </a:xfrm>
          <a:prstGeom prst="rect">
            <a:avLst/>
          </a:prstGeom>
          <a:noFill/>
        </p:spPr>
        <p:txBody>
          <a:bodyPr wrap="none" rtlCol="0">
            <a:spAutoFit/>
          </a:bodyPr>
          <a:lstStyle/>
          <a:p>
            <a:r>
              <a:rPr lang="es-DO" sz="2000" dirty="0">
                <a:solidFill>
                  <a:schemeClr val="bg1"/>
                </a:solidFill>
              </a:rPr>
              <a:t>Tabla y Gráfico Estudiantes Encuestados, según  si les gustaría llevar</a:t>
            </a:r>
          </a:p>
          <a:p>
            <a:r>
              <a:rPr lang="es-DO" sz="2000" dirty="0">
                <a:solidFill>
                  <a:schemeClr val="bg1"/>
                </a:solidFill>
              </a:rPr>
              <a:t> asignaturas virtuales también, si se regresara a la docencia presencial</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6" name="Imagen 5">
            <a:extLst>
              <a:ext uri="{FF2B5EF4-FFF2-40B4-BE49-F238E27FC236}">
                <a16:creationId xmlns:a16="http://schemas.microsoft.com/office/drawing/2014/main" id="{63388E3B-3A68-B741-9D9E-65AF80178503}"/>
              </a:ext>
            </a:extLst>
          </p:cNvPr>
          <p:cNvPicPr>
            <a:picLocks noChangeAspect="1"/>
          </p:cNvPicPr>
          <p:nvPr/>
        </p:nvPicPr>
        <p:blipFill>
          <a:blip r:embed="rId3"/>
          <a:stretch>
            <a:fillRect/>
          </a:stretch>
        </p:blipFill>
        <p:spPr>
          <a:xfrm>
            <a:off x="-6590" y="2270885"/>
            <a:ext cx="7205880" cy="4578443"/>
          </a:xfrm>
          <a:prstGeom prst="rect">
            <a:avLst/>
          </a:prstGeom>
        </p:spPr>
      </p:pic>
      <p:pic>
        <p:nvPicPr>
          <p:cNvPr id="7" name="Imagen 6">
            <a:extLst>
              <a:ext uri="{FF2B5EF4-FFF2-40B4-BE49-F238E27FC236}">
                <a16:creationId xmlns:a16="http://schemas.microsoft.com/office/drawing/2014/main" id="{952E7697-7A3A-BD44-B532-C5F4C182A69B}"/>
              </a:ext>
            </a:extLst>
          </p:cNvPr>
          <p:cNvPicPr>
            <a:picLocks noChangeAspect="1"/>
          </p:cNvPicPr>
          <p:nvPr/>
        </p:nvPicPr>
        <p:blipFill>
          <a:blip r:embed="rId4"/>
          <a:stretch>
            <a:fillRect/>
          </a:stretch>
        </p:blipFill>
        <p:spPr>
          <a:xfrm>
            <a:off x="7402669" y="3193961"/>
            <a:ext cx="4733506" cy="3245476"/>
          </a:xfrm>
          <a:prstGeom prst="rect">
            <a:avLst/>
          </a:prstGeom>
        </p:spPr>
      </p:pic>
    </p:spTree>
    <p:extLst>
      <p:ext uri="{BB962C8B-B14F-4D97-AF65-F5344CB8AC3E}">
        <p14:creationId xmlns:p14="http://schemas.microsoft.com/office/powerpoint/2010/main" val="26146117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1159928" y="1017806"/>
            <a:ext cx="8049961" cy="646331"/>
          </a:xfrm>
          <a:prstGeom prst="rect">
            <a:avLst/>
          </a:prstGeom>
          <a:noFill/>
        </p:spPr>
        <p:txBody>
          <a:bodyPr wrap="none" rtlCol="0">
            <a:spAutoFit/>
          </a:bodyPr>
          <a:lstStyle/>
          <a:p>
            <a:r>
              <a:rPr lang="es-DO" dirty="0">
                <a:solidFill>
                  <a:schemeClr val="bg1"/>
                </a:solidFill>
              </a:rPr>
              <a:t>Tabla y Gráfico Estudiantes Encuestados, según  si su respuesta fue sí o tal vez, </a:t>
            </a:r>
          </a:p>
          <a:p>
            <a:r>
              <a:rPr lang="es-DO" dirty="0">
                <a:solidFill>
                  <a:schemeClr val="bg1"/>
                </a:solidFill>
              </a:rPr>
              <a:t>¿cuántas asignaturas le gustaría seleccionar de manera virtual?</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6B535F6B-9A20-2741-90BD-871B05F76E5B}"/>
              </a:ext>
            </a:extLst>
          </p:cNvPr>
          <p:cNvPicPr>
            <a:picLocks noChangeAspect="1"/>
          </p:cNvPicPr>
          <p:nvPr/>
        </p:nvPicPr>
        <p:blipFill>
          <a:blip r:embed="rId3"/>
          <a:stretch>
            <a:fillRect/>
          </a:stretch>
        </p:blipFill>
        <p:spPr>
          <a:xfrm>
            <a:off x="51242" y="2276857"/>
            <a:ext cx="6044758" cy="4581143"/>
          </a:xfrm>
          <a:prstGeom prst="rect">
            <a:avLst/>
          </a:prstGeom>
        </p:spPr>
      </p:pic>
      <p:pic>
        <p:nvPicPr>
          <p:cNvPr id="5" name="Imagen 4">
            <a:extLst>
              <a:ext uri="{FF2B5EF4-FFF2-40B4-BE49-F238E27FC236}">
                <a16:creationId xmlns:a16="http://schemas.microsoft.com/office/drawing/2014/main" id="{3658C9DC-DDDA-D74B-B523-097171FCD358}"/>
              </a:ext>
            </a:extLst>
          </p:cNvPr>
          <p:cNvPicPr>
            <a:picLocks noChangeAspect="1"/>
          </p:cNvPicPr>
          <p:nvPr/>
        </p:nvPicPr>
        <p:blipFill>
          <a:blip r:embed="rId4"/>
          <a:stretch>
            <a:fillRect/>
          </a:stretch>
        </p:blipFill>
        <p:spPr>
          <a:xfrm>
            <a:off x="6135262" y="2270884"/>
            <a:ext cx="6056738" cy="4587115"/>
          </a:xfrm>
          <a:prstGeom prst="rect">
            <a:avLst/>
          </a:prstGeom>
        </p:spPr>
      </p:pic>
    </p:spTree>
    <p:extLst>
      <p:ext uri="{BB962C8B-B14F-4D97-AF65-F5344CB8AC3E}">
        <p14:creationId xmlns:p14="http://schemas.microsoft.com/office/powerpoint/2010/main" val="32560325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1092958" y="1069971"/>
            <a:ext cx="8218468" cy="646331"/>
          </a:xfrm>
          <a:prstGeom prst="rect">
            <a:avLst/>
          </a:prstGeom>
          <a:noFill/>
        </p:spPr>
        <p:txBody>
          <a:bodyPr wrap="none" rtlCol="0">
            <a:spAutoFit/>
          </a:bodyPr>
          <a:lstStyle/>
          <a:p>
            <a:r>
              <a:rPr lang="es-DO" dirty="0">
                <a:solidFill>
                  <a:schemeClr val="bg1"/>
                </a:solidFill>
              </a:rPr>
              <a:t>Tabla y Gráfico Estudiantes Encuestados, Según si Aumentaron o descendieron</a:t>
            </a:r>
          </a:p>
          <a:p>
            <a:r>
              <a:rPr lang="es-DO" dirty="0">
                <a:solidFill>
                  <a:schemeClr val="bg1"/>
                </a:solidFill>
              </a:rPr>
              <a:t> sus gastos a causa de que la Universidad pasó a ofrecer las clases virtualmente?</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DF71C119-3E9E-D84D-8983-25A2EF8F2486}"/>
              </a:ext>
            </a:extLst>
          </p:cNvPr>
          <p:cNvPicPr>
            <a:picLocks noChangeAspect="1"/>
          </p:cNvPicPr>
          <p:nvPr/>
        </p:nvPicPr>
        <p:blipFill>
          <a:blip r:embed="rId3"/>
          <a:stretch>
            <a:fillRect/>
          </a:stretch>
        </p:blipFill>
        <p:spPr>
          <a:xfrm>
            <a:off x="0" y="2270885"/>
            <a:ext cx="5331854" cy="4587115"/>
          </a:xfrm>
          <a:prstGeom prst="rect">
            <a:avLst/>
          </a:prstGeom>
        </p:spPr>
      </p:pic>
      <p:pic>
        <p:nvPicPr>
          <p:cNvPr id="5" name="Imagen 4">
            <a:extLst>
              <a:ext uri="{FF2B5EF4-FFF2-40B4-BE49-F238E27FC236}">
                <a16:creationId xmlns:a16="http://schemas.microsoft.com/office/drawing/2014/main" id="{48FADEA7-095B-E14D-A57D-4804CAF39492}"/>
              </a:ext>
            </a:extLst>
          </p:cNvPr>
          <p:cNvPicPr>
            <a:picLocks noChangeAspect="1"/>
          </p:cNvPicPr>
          <p:nvPr/>
        </p:nvPicPr>
        <p:blipFill>
          <a:blip r:embed="rId4"/>
          <a:stretch>
            <a:fillRect/>
          </a:stretch>
        </p:blipFill>
        <p:spPr>
          <a:xfrm>
            <a:off x="5331853" y="2270883"/>
            <a:ext cx="6860147" cy="4587115"/>
          </a:xfrm>
          <a:prstGeom prst="rect">
            <a:avLst/>
          </a:prstGeom>
        </p:spPr>
      </p:pic>
    </p:spTree>
    <p:extLst>
      <p:ext uri="{BB962C8B-B14F-4D97-AF65-F5344CB8AC3E}">
        <p14:creationId xmlns:p14="http://schemas.microsoft.com/office/powerpoint/2010/main" val="26750035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8667990"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a:t>
            </a:r>
            <a:r>
              <a:rPr lang="es-DO" sz="1200" dirty="0">
                <a:solidFill>
                  <a:schemeClr val="bg1"/>
                </a:solidFill>
              </a:rPr>
              <a:t>Evaluación</a:t>
            </a:r>
            <a:r>
              <a:rPr lang="es-DO" sz="1600" dirty="0">
                <a:solidFill>
                  <a:schemeClr val="bg1"/>
                </a:solidFill>
              </a:rPr>
              <a:t> de Proceso.</a:t>
            </a:r>
          </a:p>
        </p:txBody>
      </p:sp>
      <p:sp>
        <p:nvSpPr>
          <p:cNvPr id="10" name="CuadroTexto 9">
            <a:extLst>
              <a:ext uri="{FF2B5EF4-FFF2-40B4-BE49-F238E27FC236}">
                <a16:creationId xmlns:a16="http://schemas.microsoft.com/office/drawing/2014/main" id="{AE33BB0A-5F1D-8744-A900-2132790A0687}"/>
              </a:ext>
            </a:extLst>
          </p:cNvPr>
          <p:cNvSpPr txBox="1"/>
          <p:nvPr/>
        </p:nvSpPr>
        <p:spPr>
          <a:xfrm>
            <a:off x="300240" y="1069971"/>
            <a:ext cx="9011186" cy="646331"/>
          </a:xfrm>
          <a:prstGeom prst="rect">
            <a:avLst/>
          </a:prstGeom>
          <a:noFill/>
        </p:spPr>
        <p:txBody>
          <a:bodyPr wrap="none" rtlCol="0">
            <a:spAutoFit/>
          </a:bodyPr>
          <a:lstStyle/>
          <a:p>
            <a:pPr algn="ctr"/>
            <a:r>
              <a:rPr lang="es-DO" dirty="0">
                <a:solidFill>
                  <a:schemeClr val="bg1"/>
                </a:solidFill>
              </a:rPr>
              <a:t>Tabla y Gráfico Estudiantes Encuestados, según si estos consideran que en este semestre</a:t>
            </a:r>
          </a:p>
          <a:p>
            <a:pPr algn="ctr"/>
            <a:r>
              <a:rPr lang="es-DO" dirty="0">
                <a:solidFill>
                  <a:schemeClr val="bg1"/>
                </a:solidFill>
              </a:rPr>
              <a:t> se alcanzarán los objetivos del programa académico</a:t>
            </a:r>
          </a:p>
        </p:txBody>
      </p:sp>
      <p:pic>
        <p:nvPicPr>
          <p:cNvPr id="11" name="Imagen 10">
            <a:extLst>
              <a:ext uri="{FF2B5EF4-FFF2-40B4-BE49-F238E27FC236}">
                <a16:creationId xmlns:a16="http://schemas.microsoft.com/office/drawing/2014/main" id="{D6756B14-A061-5741-9683-5F6FCE96386D}"/>
              </a:ext>
            </a:extLst>
          </p:cNvPr>
          <p:cNvPicPr>
            <a:picLocks noChangeAspect="1"/>
          </p:cNvPicPr>
          <p:nvPr/>
        </p:nvPicPr>
        <p:blipFill>
          <a:blip r:embed="rId2"/>
          <a:stretch>
            <a:fillRect/>
          </a:stretch>
        </p:blipFill>
        <p:spPr>
          <a:xfrm>
            <a:off x="9852338" y="-12904"/>
            <a:ext cx="2339662" cy="2283789"/>
          </a:xfrm>
          <a:prstGeom prst="rect">
            <a:avLst/>
          </a:prstGeom>
        </p:spPr>
      </p:pic>
      <p:pic>
        <p:nvPicPr>
          <p:cNvPr id="3" name="Imagen 2">
            <a:extLst>
              <a:ext uri="{FF2B5EF4-FFF2-40B4-BE49-F238E27FC236}">
                <a16:creationId xmlns:a16="http://schemas.microsoft.com/office/drawing/2014/main" id="{3604954F-4495-4B46-BC4B-6D9B36D29413}"/>
              </a:ext>
            </a:extLst>
          </p:cNvPr>
          <p:cNvPicPr>
            <a:picLocks noChangeAspect="1"/>
          </p:cNvPicPr>
          <p:nvPr/>
        </p:nvPicPr>
        <p:blipFill>
          <a:blip r:embed="rId3"/>
          <a:stretch>
            <a:fillRect/>
          </a:stretch>
        </p:blipFill>
        <p:spPr>
          <a:xfrm>
            <a:off x="0" y="2270884"/>
            <a:ext cx="5563673" cy="4587115"/>
          </a:xfrm>
          <a:prstGeom prst="rect">
            <a:avLst/>
          </a:prstGeom>
        </p:spPr>
      </p:pic>
      <p:pic>
        <p:nvPicPr>
          <p:cNvPr id="5" name="Imagen 4">
            <a:extLst>
              <a:ext uri="{FF2B5EF4-FFF2-40B4-BE49-F238E27FC236}">
                <a16:creationId xmlns:a16="http://schemas.microsoft.com/office/drawing/2014/main" id="{546CFEDC-4146-4B40-92AF-9BA119B3323A}"/>
              </a:ext>
            </a:extLst>
          </p:cNvPr>
          <p:cNvPicPr>
            <a:picLocks noChangeAspect="1"/>
          </p:cNvPicPr>
          <p:nvPr/>
        </p:nvPicPr>
        <p:blipFill>
          <a:blip r:embed="rId4"/>
          <a:stretch>
            <a:fillRect/>
          </a:stretch>
        </p:blipFill>
        <p:spPr>
          <a:xfrm>
            <a:off x="5563672" y="2270883"/>
            <a:ext cx="6621885" cy="4587115"/>
          </a:xfrm>
          <a:prstGeom prst="rect">
            <a:avLst/>
          </a:prstGeom>
        </p:spPr>
      </p:pic>
    </p:spTree>
    <p:extLst>
      <p:ext uri="{BB962C8B-B14F-4D97-AF65-F5344CB8AC3E}">
        <p14:creationId xmlns:p14="http://schemas.microsoft.com/office/powerpoint/2010/main" val="5744542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11986954" cy="515389"/>
          </a:xfrm>
        </p:spPr>
        <p:txBody>
          <a:bodyPr>
            <a:normAutofit/>
          </a:bodyPr>
          <a:lstStyle/>
          <a:p>
            <a:r>
              <a:rPr lang="es-DO" sz="1800" dirty="0">
                <a:solidFill>
                  <a:srgbClr val="FFFFFF"/>
                </a:solidFill>
              </a:rPr>
              <a:t>Encuesta nacional de valoración estudiantil del inicio del semestre en la modalidad Virtual -UASD-</a:t>
            </a:r>
            <a:endParaRPr lang="es-DO" sz="18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Evaluación de Proceso.</a:t>
            </a:r>
          </a:p>
        </p:txBody>
      </p:sp>
      <p:graphicFrame>
        <p:nvGraphicFramePr>
          <p:cNvPr id="7" name="Tabla 6">
            <a:extLst>
              <a:ext uri="{FF2B5EF4-FFF2-40B4-BE49-F238E27FC236}">
                <a16:creationId xmlns:a16="http://schemas.microsoft.com/office/drawing/2014/main" id="{386B8FC7-C97F-DB49-B570-7DF933F4777E}"/>
              </a:ext>
            </a:extLst>
          </p:cNvPr>
          <p:cNvGraphicFramePr>
            <a:graphicFrameLocks noGrp="1"/>
          </p:cNvGraphicFramePr>
          <p:nvPr>
            <p:extLst>
              <p:ext uri="{D42A27DB-BD31-4B8C-83A1-F6EECF244321}">
                <p14:modId xmlns:p14="http://schemas.microsoft.com/office/powerpoint/2010/main" val="1110895694"/>
              </p:ext>
            </p:extLst>
          </p:nvPr>
        </p:nvGraphicFramePr>
        <p:xfrm>
          <a:off x="102522" y="2317171"/>
          <a:ext cx="4263415" cy="4540824"/>
        </p:xfrm>
        <a:graphic>
          <a:graphicData uri="http://schemas.openxmlformats.org/drawingml/2006/table">
            <a:tbl>
              <a:tblPr/>
              <a:tblGrid>
                <a:gridCol w="2592297">
                  <a:extLst>
                    <a:ext uri="{9D8B030D-6E8A-4147-A177-3AD203B41FA5}">
                      <a16:colId xmlns:a16="http://schemas.microsoft.com/office/drawing/2014/main" val="1683963641"/>
                    </a:ext>
                  </a:extLst>
                </a:gridCol>
                <a:gridCol w="702696">
                  <a:extLst>
                    <a:ext uri="{9D8B030D-6E8A-4147-A177-3AD203B41FA5}">
                      <a16:colId xmlns:a16="http://schemas.microsoft.com/office/drawing/2014/main" val="3158209149"/>
                    </a:ext>
                  </a:extLst>
                </a:gridCol>
                <a:gridCol w="968422">
                  <a:extLst>
                    <a:ext uri="{9D8B030D-6E8A-4147-A177-3AD203B41FA5}">
                      <a16:colId xmlns:a16="http://schemas.microsoft.com/office/drawing/2014/main" val="3620450730"/>
                    </a:ext>
                  </a:extLst>
                </a:gridCol>
              </a:tblGrid>
              <a:tr h="521390">
                <a:tc gridSpan="3">
                  <a:txBody>
                    <a:bodyPr/>
                    <a:lstStyle/>
                    <a:p>
                      <a:pPr algn="ctr" fontAlgn="b"/>
                      <a:r>
                        <a:rPr lang="es-DO" sz="1300" b="1" i="0" u="none" strike="noStrike">
                          <a:solidFill>
                            <a:srgbClr val="000000"/>
                          </a:solidFill>
                          <a:effectLst/>
                          <a:latin typeface="Calibri" panose="020F0502020204030204" pitchFamily="34" charset="0"/>
                        </a:rPr>
                        <a:t>Propuestas de Mejoras sugeridas por los estudiantes encuestados</a:t>
                      </a:r>
                    </a:p>
                  </a:txBody>
                  <a:tcPr marL="5628" marR="5628" marT="56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s-DO"/>
                    </a:p>
                  </a:txBody>
                  <a:tcPr/>
                </a:tc>
                <a:tc hMerge="1">
                  <a:txBody>
                    <a:bodyPr/>
                    <a:lstStyle/>
                    <a:p>
                      <a:endParaRPr lang="es-DO"/>
                    </a:p>
                  </a:txBody>
                  <a:tcPr/>
                </a:tc>
                <a:extLst>
                  <a:ext uri="{0D108BD9-81ED-4DB2-BD59-A6C34878D82A}">
                    <a16:rowId xmlns:a16="http://schemas.microsoft.com/office/drawing/2014/main" val="2285764036"/>
                  </a:ext>
                </a:extLst>
              </a:tr>
              <a:tr h="379193">
                <a:tc>
                  <a:txBody>
                    <a:bodyPr/>
                    <a:lstStyle/>
                    <a:p>
                      <a:pPr algn="ctr" fontAlgn="ctr"/>
                      <a:r>
                        <a:rPr lang="es-DO" sz="1200" b="1" i="0" u="none" strike="noStrike">
                          <a:solidFill>
                            <a:srgbClr val="000000"/>
                          </a:solidFill>
                          <a:effectLst/>
                          <a:latin typeface="Calibri" panose="020F0502020204030204" pitchFamily="34" charset="0"/>
                        </a:rPr>
                        <a:t>Sugerencias de Mejoras</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DO" sz="1100" b="1" i="0" u="none" strike="noStrike">
                          <a:solidFill>
                            <a:srgbClr val="000000"/>
                          </a:solidFill>
                          <a:effectLst/>
                          <a:latin typeface="Calibri" panose="020F0502020204030204" pitchFamily="34" charset="0"/>
                        </a:rPr>
                        <a:t>Frecuencia</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DO" sz="1100" b="1" i="0" u="none" strike="noStrike">
                          <a:solidFill>
                            <a:srgbClr val="000000"/>
                          </a:solidFill>
                          <a:effectLst/>
                          <a:latin typeface="Calibri" panose="020F0502020204030204" pitchFamily="34" charset="0"/>
                        </a:rPr>
                        <a:t>Porcentaje</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92098058"/>
                  </a:ext>
                </a:extLst>
              </a:tr>
              <a:tr h="379193">
                <a:tc>
                  <a:txBody>
                    <a:bodyPr/>
                    <a:lstStyle/>
                    <a:p>
                      <a:pPr algn="l" fontAlgn="ctr"/>
                      <a:r>
                        <a:rPr lang="es-DO" sz="800" b="0" i="0" u="none" strike="noStrike">
                          <a:solidFill>
                            <a:srgbClr val="000000"/>
                          </a:solidFill>
                          <a:effectLst/>
                          <a:latin typeface="Calibri" panose="020F0502020204030204" pitchFamily="34" charset="0"/>
                        </a:rPr>
                        <a:t>Mejorar la plataforma, la calidad de la página, que no de inconveniente, que no se borren los contenidos</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1450</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12.9</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488985257"/>
                  </a:ext>
                </a:extLst>
              </a:tr>
              <a:tr h="180116">
                <a:tc>
                  <a:txBody>
                    <a:bodyPr/>
                    <a:lstStyle/>
                    <a:p>
                      <a:pPr algn="l" fontAlgn="ctr"/>
                      <a:r>
                        <a:rPr lang="es-DO" sz="800" b="0" i="0" u="none" strike="noStrike">
                          <a:solidFill>
                            <a:srgbClr val="000000"/>
                          </a:solidFill>
                          <a:effectLst/>
                          <a:latin typeface="Calibri" panose="020F0502020204030204" pitchFamily="34" charset="0"/>
                        </a:rPr>
                        <a:t>Menor tiempo de clase</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728</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6.5</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777146128"/>
                  </a:ext>
                </a:extLst>
              </a:tr>
              <a:tr h="180116">
                <a:tc>
                  <a:txBody>
                    <a:bodyPr/>
                    <a:lstStyle/>
                    <a:p>
                      <a:pPr algn="l" fontAlgn="ctr"/>
                      <a:r>
                        <a:rPr lang="es-DO" sz="800" b="0" i="0" u="none" strike="noStrike">
                          <a:solidFill>
                            <a:srgbClr val="000000"/>
                          </a:solidFill>
                          <a:effectLst/>
                          <a:latin typeface="Calibri" panose="020F0502020204030204" pitchFamily="34" charset="0"/>
                        </a:rPr>
                        <a:t>Ayudar a los estudiantes con computadora</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117</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1</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904802476"/>
                  </a:ext>
                </a:extLst>
              </a:tr>
              <a:tr h="180116">
                <a:tc>
                  <a:txBody>
                    <a:bodyPr/>
                    <a:lstStyle/>
                    <a:p>
                      <a:pPr algn="l" fontAlgn="ctr"/>
                      <a:r>
                        <a:rPr lang="es-DO" sz="800" b="0" i="0" u="none" strike="noStrike">
                          <a:solidFill>
                            <a:srgbClr val="000000"/>
                          </a:solidFill>
                          <a:effectLst/>
                          <a:latin typeface="Calibri" panose="020F0502020204030204" pitchFamily="34" charset="0"/>
                        </a:rPr>
                        <a:t>Usar a zoom/classroom</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365</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3.3</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761624984"/>
                  </a:ext>
                </a:extLst>
              </a:tr>
              <a:tr h="180116">
                <a:tc>
                  <a:txBody>
                    <a:bodyPr/>
                    <a:lstStyle/>
                    <a:p>
                      <a:pPr algn="l" fontAlgn="ctr"/>
                      <a:r>
                        <a:rPr lang="es-DO" sz="800" b="0" i="0" u="none" strike="noStrike">
                          <a:solidFill>
                            <a:srgbClr val="000000"/>
                          </a:solidFill>
                          <a:effectLst/>
                          <a:latin typeface="Calibri" panose="020F0502020204030204" pitchFamily="34" charset="0"/>
                        </a:rPr>
                        <a:t>Mejorar las videoconferencias</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228</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2</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518075490"/>
                  </a:ext>
                </a:extLst>
              </a:tr>
              <a:tr h="180116">
                <a:tc>
                  <a:txBody>
                    <a:bodyPr/>
                    <a:lstStyle/>
                    <a:p>
                      <a:pPr algn="l" fontAlgn="ctr"/>
                      <a:r>
                        <a:rPr lang="es-DO" sz="800" b="0" i="0" u="none" strike="noStrike">
                          <a:solidFill>
                            <a:srgbClr val="000000"/>
                          </a:solidFill>
                          <a:effectLst/>
                          <a:latin typeface="Calibri" panose="020F0502020204030204" pitchFamily="34" charset="0"/>
                        </a:rPr>
                        <a:t>Flexibilizar la docencia</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65</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0.57</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791770400"/>
                  </a:ext>
                </a:extLst>
              </a:tr>
              <a:tr h="180116">
                <a:tc>
                  <a:txBody>
                    <a:bodyPr/>
                    <a:lstStyle/>
                    <a:p>
                      <a:pPr algn="l" fontAlgn="ctr"/>
                      <a:r>
                        <a:rPr lang="es-DO" sz="800" b="0" i="0" u="none" strike="noStrike">
                          <a:solidFill>
                            <a:srgbClr val="000000"/>
                          </a:solidFill>
                          <a:effectLst/>
                          <a:latin typeface="Calibri" panose="020F0502020204030204" pitchFamily="34" charset="0"/>
                        </a:rPr>
                        <a:t>Entrenar a los estudiantes en el manejo de la pagina</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32</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0.29</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502088276"/>
                  </a:ext>
                </a:extLst>
              </a:tr>
              <a:tr h="180116">
                <a:tc>
                  <a:txBody>
                    <a:bodyPr/>
                    <a:lstStyle/>
                    <a:p>
                      <a:pPr algn="l" fontAlgn="ctr"/>
                      <a:r>
                        <a:rPr lang="es-DO" sz="800" b="0" i="0" u="none" strike="noStrike">
                          <a:solidFill>
                            <a:srgbClr val="000000"/>
                          </a:solidFill>
                          <a:effectLst/>
                          <a:latin typeface="Calibri" panose="020F0502020204030204" pitchFamily="34" charset="0"/>
                        </a:rPr>
                        <a:t>Habilitar los foros</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122</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1.1</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937646702"/>
                  </a:ext>
                </a:extLst>
              </a:tr>
              <a:tr h="180116">
                <a:tc>
                  <a:txBody>
                    <a:bodyPr/>
                    <a:lstStyle/>
                    <a:p>
                      <a:pPr algn="l" fontAlgn="ctr"/>
                      <a:r>
                        <a:rPr lang="es-DO" sz="800" b="0" i="0" u="none" strike="noStrike">
                          <a:solidFill>
                            <a:srgbClr val="000000"/>
                          </a:solidFill>
                          <a:effectLst/>
                          <a:latin typeface="Calibri" panose="020F0502020204030204" pitchFamily="34" charset="0"/>
                        </a:rPr>
                        <a:t>Crear más secciones</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104</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0.93</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87072526"/>
                  </a:ext>
                </a:extLst>
              </a:tr>
              <a:tr h="180116">
                <a:tc>
                  <a:txBody>
                    <a:bodyPr/>
                    <a:lstStyle/>
                    <a:p>
                      <a:pPr algn="l" fontAlgn="ctr"/>
                      <a:r>
                        <a:rPr lang="es-DO" sz="800" b="0" i="0" u="none" strike="noStrike">
                          <a:solidFill>
                            <a:srgbClr val="000000"/>
                          </a:solidFill>
                          <a:effectLst/>
                          <a:latin typeface="Calibri" panose="020F0502020204030204" pitchFamily="34" charset="0"/>
                        </a:rPr>
                        <a:t>Capacitar a los maestro</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90</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0.8</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477798070"/>
                  </a:ext>
                </a:extLst>
              </a:tr>
              <a:tr h="180116">
                <a:tc>
                  <a:txBody>
                    <a:bodyPr/>
                    <a:lstStyle/>
                    <a:p>
                      <a:pPr algn="l" fontAlgn="ctr"/>
                      <a:r>
                        <a:rPr lang="es-DO" sz="800" b="0" i="0" u="none" strike="noStrike">
                          <a:solidFill>
                            <a:srgbClr val="000000"/>
                          </a:solidFill>
                          <a:effectLst/>
                          <a:latin typeface="Calibri" panose="020F0502020204030204" pitchFamily="34" charset="0"/>
                        </a:rPr>
                        <a:t>Decirle a los profesores que no hablen mal a estudiantes</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155</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1.4</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106713523"/>
                  </a:ext>
                </a:extLst>
              </a:tr>
              <a:tr h="180116">
                <a:tc>
                  <a:txBody>
                    <a:bodyPr/>
                    <a:lstStyle/>
                    <a:p>
                      <a:pPr algn="l" fontAlgn="ctr"/>
                      <a:r>
                        <a:rPr lang="es-DO" sz="800" b="0" i="0" u="none" strike="noStrike">
                          <a:solidFill>
                            <a:srgbClr val="000000"/>
                          </a:solidFill>
                          <a:effectLst/>
                          <a:latin typeface="Calibri" panose="020F0502020204030204" pitchFamily="34" charset="0"/>
                        </a:rPr>
                        <a:t>Que los profesores vayan despacio</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48</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0.43</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01088563"/>
                  </a:ext>
                </a:extLst>
              </a:tr>
              <a:tr h="180116">
                <a:tc>
                  <a:txBody>
                    <a:bodyPr/>
                    <a:lstStyle/>
                    <a:p>
                      <a:pPr algn="l" fontAlgn="ctr"/>
                      <a:r>
                        <a:rPr lang="es-DO" sz="800" b="0" i="0" u="none" strike="noStrike">
                          <a:solidFill>
                            <a:srgbClr val="000000"/>
                          </a:solidFill>
                          <a:effectLst/>
                          <a:latin typeface="Calibri" panose="020F0502020204030204" pitchFamily="34" charset="0"/>
                        </a:rPr>
                        <a:t>Hacer todo lo posible por terminar el semestre</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80</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0.71</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762073264"/>
                  </a:ext>
                </a:extLst>
              </a:tr>
              <a:tr h="180116">
                <a:tc>
                  <a:txBody>
                    <a:bodyPr/>
                    <a:lstStyle/>
                    <a:p>
                      <a:pPr algn="l" fontAlgn="ctr"/>
                      <a:r>
                        <a:rPr lang="es-DO" sz="800" b="0" i="0" u="none" strike="noStrike">
                          <a:solidFill>
                            <a:srgbClr val="000000"/>
                          </a:solidFill>
                          <a:effectLst/>
                          <a:latin typeface="Calibri" panose="020F0502020204030204" pitchFamily="34" charset="0"/>
                        </a:rPr>
                        <a:t>No tengo problema, la plataforma es muy buena</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76</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0.67</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282003330"/>
                  </a:ext>
                </a:extLst>
              </a:tr>
              <a:tr h="180116">
                <a:tc>
                  <a:txBody>
                    <a:bodyPr/>
                    <a:lstStyle/>
                    <a:p>
                      <a:pPr algn="l" fontAlgn="ctr"/>
                      <a:r>
                        <a:rPr lang="es-DO" sz="800" b="0" i="0" u="none" strike="noStrike">
                          <a:solidFill>
                            <a:srgbClr val="000000"/>
                          </a:solidFill>
                          <a:effectLst/>
                          <a:latin typeface="Calibri" panose="020F0502020204030204" pitchFamily="34" charset="0"/>
                        </a:rPr>
                        <a:t>Volver a las clases presenciales</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401</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3.6</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596205951"/>
                  </a:ext>
                </a:extLst>
              </a:tr>
              <a:tr h="180116">
                <a:tc>
                  <a:txBody>
                    <a:bodyPr/>
                    <a:lstStyle/>
                    <a:p>
                      <a:pPr algn="l" fontAlgn="ctr"/>
                      <a:r>
                        <a:rPr lang="es-DO" sz="800" b="0" i="0" u="none" strike="noStrike">
                          <a:solidFill>
                            <a:srgbClr val="000000"/>
                          </a:solidFill>
                          <a:effectLst/>
                          <a:latin typeface="Calibri" panose="020F0502020204030204" pitchFamily="34" charset="0"/>
                        </a:rPr>
                        <a:t>Contratar más profesores</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639</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5.7</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4264781209"/>
                  </a:ext>
                </a:extLst>
              </a:tr>
              <a:tr h="180116">
                <a:tc>
                  <a:txBody>
                    <a:bodyPr/>
                    <a:lstStyle/>
                    <a:p>
                      <a:pPr algn="l" fontAlgn="ctr"/>
                      <a:r>
                        <a:rPr lang="es-DO" sz="800" b="0" i="0" u="none" strike="noStrike">
                          <a:solidFill>
                            <a:srgbClr val="000000"/>
                          </a:solidFill>
                          <a:effectLst/>
                          <a:latin typeface="Calibri" panose="020F0502020204030204" pitchFamily="34" charset="0"/>
                        </a:rPr>
                        <a:t>Otras</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2450</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21.8</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190219426"/>
                  </a:ext>
                </a:extLst>
              </a:tr>
              <a:tr h="189596">
                <a:tc>
                  <a:txBody>
                    <a:bodyPr/>
                    <a:lstStyle/>
                    <a:p>
                      <a:pPr algn="l" fontAlgn="ctr"/>
                      <a:r>
                        <a:rPr lang="es-DO" sz="800" b="0" i="0" u="none" strike="noStrike">
                          <a:solidFill>
                            <a:srgbClr val="000000"/>
                          </a:solidFill>
                          <a:effectLst/>
                          <a:latin typeface="Calibri" panose="020F0502020204030204" pitchFamily="34" charset="0"/>
                        </a:rPr>
                        <a:t>Ninguna</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4075</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r" fontAlgn="ctr"/>
                      <a:r>
                        <a:rPr lang="es-DO" sz="800" b="0" i="0" u="none" strike="noStrike">
                          <a:solidFill>
                            <a:srgbClr val="000000"/>
                          </a:solidFill>
                          <a:effectLst/>
                          <a:latin typeface="Calibri" panose="020F0502020204030204" pitchFamily="34" charset="0"/>
                        </a:rPr>
                        <a:t>36.3</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96314925"/>
                  </a:ext>
                </a:extLst>
              </a:tr>
              <a:tr h="189596">
                <a:tc>
                  <a:txBody>
                    <a:bodyPr/>
                    <a:lstStyle/>
                    <a:p>
                      <a:pPr algn="l" fontAlgn="ctr"/>
                      <a:r>
                        <a:rPr lang="es-DO" sz="600" b="1" i="0" u="none" strike="noStrike">
                          <a:solidFill>
                            <a:srgbClr val="000000"/>
                          </a:solidFill>
                          <a:effectLst/>
                          <a:latin typeface="Calibri" panose="020F0502020204030204" pitchFamily="34" charset="0"/>
                        </a:rPr>
                        <a:t>Total</a:t>
                      </a:r>
                    </a:p>
                  </a:txBody>
                  <a:tcPr marL="5628" marR="5628" marT="56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ctr"/>
                      <a:r>
                        <a:rPr lang="es-DO" sz="800" b="1" i="0" u="none" strike="noStrike">
                          <a:solidFill>
                            <a:srgbClr val="000000"/>
                          </a:solidFill>
                          <a:effectLst/>
                          <a:latin typeface="Calibri" panose="020F0502020204030204" pitchFamily="34" charset="0"/>
                        </a:rPr>
                        <a:t>11,225</a:t>
                      </a:r>
                    </a:p>
                  </a:txBody>
                  <a:tcPr marL="5628" marR="5628" marT="56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ctr"/>
                      <a:r>
                        <a:rPr lang="es-DO" sz="800" b="1" i="0" u="none" strike="noStrike" dirty="0">
                          <a:solidFill>
                            <a:srgbClr val="000000"/>
                          </a:solidFill>
                          <a:effectLst/>
                          <a:latin typeface="Calibri" panose="020F0502020204030204" pitchFamily="34" charset="0"/>
                        </a:rPr>
                        <a:t>100</a:t>
                      </a:r>
                    </a:p>
                  </a:txBody>
                  <a:tcPr marL="5628" marR="5628" marT="56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253243702"/>
                  </a:ext>
                </a:extLst>
              </a:tr>
            </a:tbl>
          </a:graphicData>
        </a:graphic>
      </p:graphicFrame>
      <p:pic>
        <p:nvPicPr>
          <p:cNvPr id="8" name="Imagen 7">
            <a:extLst>
              <a:ext uri="{FF2B5EF4-FFF2-40B4-BE49-F238E27FC236}">
                <a16:creationId xmlns:a16="http://schemas.microsoft.com/office/drawing/2014/main" id="{0522D561-B73A-1A40-B9B7-ABB51679ABF7}"/>
              </a:ext>
            </a:extLst>
          </p:cNvPr>
          <p:cNvPicPr>
            <a:picLocks noChangeAspect="1"/>
          </p:cNvPicPr>
          <p:nvPr/>
        </p:nvPicPr>
        <p:blipFill>
          <a:blip r:embed="rId2"/>
          <a:stretch>
            <a:fillRect/>
          </a:stretch>
        </p:blipFill>
        <p:spPr>
          <a:xfrm>
            <a:off x="4365937" y="2214028"/>
            <a:ext cx="7826063" cy="4643971"/>
          </a:xfrm>
          <a:prstGeom prst="rect">
            <a:avLst/>
          </a:prstGeom>
        </p:spPr>
      </p:pic>
    </p:spTree>
    <p:extLst>
      <p:ext uri="{BB962C8B-B14F-4D97-AF65-F5344CB8AC3E}">
        <p14:creationId xmlns:p14="http://schemas.microsoft.com/office/powerpoint/2010/main" val="5813510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11986954" cy="515389"/>
          </a:xfrm>
        </p:spPr>
        <p:txBody>
          <a:bodyPr>
            <a:normAutofit/>
          </a:bodyPr>
          <a:lstStyle/>
          <a:p>
            <a:r>
              <a:rPr lang="es-DO" sz="1800" dirty="0">
                <a:solidFill>
                  <a:srgbClr val="FFFFFF"/>
                </a:solidFill>
              </a:rPr>
              <a:t>Encuesta nacional de valoración estudiantil del inicio del semestre en la modalidad Virtual -UASD-</a:t>
            </a:r>
            <a:endParaRPr lang="es-DO" sz="18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Evaluación de Proceso.</a:t>
            </a:r>
          </a:p>
        </p:txBody>
      </p:sp>
      <p:sp>
        <p:nvSpPr>
          <p:cNvPr id="3" name="Marcador de contenido 2">
            <a:extLst>
              <a:ext uri="{FF2B5EF4-FFF2-40B4-BE49-F238E27FC236}">
                <a16:creationId xmlns:a16="http://schemas.microsoft.com/office/drawing/2014/main" id="{515E211E-1D31-7247-92E5-F9A34C0E4A7C}"/>
              </a:ext>
            </a:extLst>
          </p:cNvPr>
          <p:cNvSpPr>
            <a:spLocks noGrp="1"/>
          </p:cNvSpPr>
          <p:nvPr>
            <p:ph idx="1"/>
          </p:nvPr>
        </p:nvSpPr>
        <p:spPr/>
        <p:txBody>
          <a:bodyPr/>
          <a:lstStyle/>
          <a:p>
            <a:r>
              <a:rPr lang="es-DO" dirty="0"/>
              <a:t>Gracias</a:t>
            </a:r>
          </a:p>
        </p:txBody>
      </p:sp>
    </p:spTree>
    <p:extLst>
      <p:ext uri="{BB962C8B-B14F-4D97-AF65-F5344CB8AC3E}">
        <p14:creationId xmlns:p14="http://schemas.microsoft.com/office/powerpoint/2010/main" val="16935886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g962cbd0a1a_0_171"/>
          <p:cNvSpPr txBox="1"/>
          <p:nvPr/>
        </p:nvSpPr>
        <p:spPr>
          <a:xfrm>
            <a:off x="85061" y="46244"/>
            <a:ext cx="4229700" cy="369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DO" sz="1800" b="1">
                <a:solidFill>
                  <a:schemeClr val="dk1"/>
                </a:solidFill>
                <a:latin typeface="Calibri"/>
                <a:ea typeface="Calibri"/>
                <a:cs typeface="Calibri"/>
                <a:sym typeface="Calibri"/>
              </a:rPr>
              <a:t>RESULTADOS</a:t>
            </a:r>
            <a:endParaRPr sz="2400">
              <a:solidFill>
                <a:schemeClr val="dk1"/>
              </a:solidFill>
              <a:latin typeface="Calibri"/>
              <a:ea typeface="Calibri"/>
              <a:cs typeface="Calibri"/>
              <a:sym typeface="Calibri"/>
            </a:endParaRPr>
          </a:p>
        </p:txBody>
      </p:sp>
      <p:sp>
        <p:nvSpPr>
          <p:cNvPr id="783" name="Google Shape;783;g962cbd0a1a_0_171"/>
          <p:cNvSpPr txBox="1"/>
          <p:nvPr/>
        </p:nvSpPr>
        <p:spPr>
          <a:xfrm>
            <a:off x="4389228" y="23682"/>
            <a:ext cx="7802700" cy="400200"/>
          </a:xfrm>
          <a:prstGeom prst="rect">
            <a:avLst/>
          </a:prstGeom>
          <a:solidFill>
            <a:srgbClr val="E6D3E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DO" sz="2000" b="1">
                <a:solidFill>
                  <a:schemeClr val="dk1"/>
                </a:solidFill>
                <a:latin typeface="Avenir"/>
                <a:ea typeface="Avenir"/>
                <a:cs typeface="Avenir"/>
                <a:sym typeface="Avenir"/>
              </a:rPr>
              <a:t>¿Cuál es tu opinión sobre el inicio de la docencia en la UASD?</a:t>
            </a:r>
            <a:endParaRPr/>
          </a:p>
        </p:txBody>
      </p:sp>
      <p:pic>
        <p:nvPicPr>
          <p:cNvPr id="784" name="Google Shape;784;g962cbd0a1a_0_171"/>
          <p:cNvPicPr preferRelativeResize="0"/>
          <p:nvPr/>
        </p:nvPicPr>
        <p:blipFill rotWithShape="1">
          <a:blip r:embed="rId3">
            <a:alphaModFix/>
          </a:blip>
          <a:srcRect/>
          <a:stretch/>
        </p:blipFill>
        <p:spPr>
          <a:xfrm>
            <a:off x="342900" y="1771650"/>
            <a:ext cx="2374049" cy="2039225"/>
          </a:xfrm>
          <a:prstGeom prst="rect">
            <a:avLst/>
          </a:prstGeom>
          <a:noFill/>
          <a:ln>
            <a:noFill/>
          </a:ln>
        </p:spPr>
      </p:pic>
      <p:pic>
        <p:nvPicPr>
          <p:cNvPr id="785" name="Google Shape;785;g962cbd0a1a_0_171"/>
          <p:cNvPicPr preferRelativeResize="0"/>
          <p:nvPr/>
        </p:nvPicPr>
        <p:blipFill>
          <a:blip r:embed="rId4">
            <a:alphaModFix/>
          </a:blip>
          <a:stretch>
            <a:fillRect/>
          </a:stretch>
        </p:blipFill>
        <p:spPr>
          <a:xfrm>
            <a:off x="2364525" y="1104923"/>
            <a:ext cx="9359800" cy="4953000"/>
          </a:xfrm>
          <a:prstGeom prst="rect">
            <a:avLst/>
          </a:prstGeom>
          <a:noFill/>
          <a:ln>
            <a:noFill/>
          </a:ln>
        </p:spPr>
      </p:pic>
      <p:sp>
        <p:nvSpPr>
          <p:cNvPr id="2" name="CuadroTexto 1">
            <a:extLst>
              <a:ext uri="{FF2B5EF4-FFF2-40B4-BE49-F238E27FC236}">
                <a16:creationId xmlns:a16="http://schemas.microsoft.com/office/drawing/2014/main" id="{27EF7969-41DC-544C-A7D8-E20D8517BF75}"/>
              </a:ext>
            </a:extLst>
          </p:cNvPr>
          <p:cNvSpPr txBox="1"/>
          <p:nvPr/>
        </p:nvSpPr>
        <p:spPr>
          <a:xfrm>
            <a:off x="3606085" y="579549"/>
            <a:ext cx="5486400" cy="369332"/>
          </a:xfrm>
          <a:prstGeom prst="rect">
            <a:avLst/>
          </a:prstGeom>
          <a:noFill/>
        </p:spPr>
        <p:txBody>
          <a:bodyPr wrap="square" rtlCol="0">
            <a:spAutoFit/>
          </a:bodyPr>
          <a:lstStyle/>
          <a:p>
            <a:r>
              <a:rPr lang="es-DO" dirty="0"/>
              <a:t>ENCUESTA ESTUDIANTES AGOSTO 2020</a:t>
            </a:r>
          </a:p>
        </p:txBody>
      </p:sp>
    </p:spTree>
    <p:extLst>
      <p:ext uri="{BB962C8B-B14F-4D97-AF65-F5344CB8AC3E}">
        <p14:creationId xmlns:p14="http://schemas.microsoft.com/office/powerpoint/2010/main" val="36915392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962cbd0a1a_0_191"/>
          <p:cNvSpPr txBox="1"/>
          <p:nvPr/>
        </p:nvSpPr>
        <p:spPr>
          <a:xfrm>
            <a:off x="85061" y="46244"/>
            <a:ext cx="4229700" cy="369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DO" sz="1800" b="1">
                <a:solidFill>
                  <a:schemeClr val="dk1"/>
                </a:solidFill>
                <a:latin typeface="Calibri"/>
                <a:ea typeface="Calibri"/>
                <a:cs typeface="Calibri"/>
                <a:sym typeface="Calibri"/>
              </a:rPr>
              <a:t>RESULTADOS</a:t>
            </a:r>
            <a:endParaRPr sz="2400">
              <a:solidFill>
                <a:schemeClr val="dk1"/>
              </a:solidFill>
              <a:latin typeface="Calibri"/>
              <a:ea typeface="Calibri"/>
              <a:cs typeface="Calibri"/>
              <a:sym typeface="Calibri"/>
            </a:endParaRPr>
          </a:p>
        </p:txBody>
      </p:sp>
      <p:sp>
        <p:nvSpPr>
          <p:cNvPr id="807" name="Google Shape;807;g962cbd0a1a_0_191"/>
          <p:cNvSpPr txBox="1"/>
          <p:nvPr/>
        </p:nvSpPr>
        <p:spPr>
          <a:xfrm>
            <a:off x="4389228" y="23682"/>
            <a:ext cx="7802700" cy="400200"/>
          </a:xfrm>
          <a:prstGeom prst="rect">
            <a:avLst/>
          </a:prstGeom>
          <a:solidFill>
            <a:srgbClr val="E6D3E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DO" sz="2000" b="1">
                <a:solidFill>
                  <a:schemeClr val="dk1"/>
                </a:solidFill>
                <a:latin typeface="Avenir"/>
                <a:ea typeface="Avenir"/>
                <a:cs typeface="Avenir"/>
                <a:sym typeface="Avenir"/>
              </a:rPr>
              <a:t>¿Cuál es tu opinión sobre el inicio de la docencia en la UASD?</a:t>
            </a:r>
            <a:endParaRPr/>
          </a:p>
        </p:txBody>
      </p:sp>
      <p:pic>
        <p:nvPicPr>
          <p:cNvPr id="808" name="Google Shape;808;g962cbd0a1a_0_191"/>
          <p:cNvPicPr preferRelativeResize="0"/>
          <p:nvPr/>
        </p:nvPicPr>
        <p:blipFill rotWithShape="1">
          <a:blip r:embed="rId3">
            <a:alphaModFix/>
          </a:blip>
          <a:srcRect/>
          <a:stretch/>
        </p:blipFill>
        <p:spPr>
          <a:xfrm>
            <a:off x="685800" y="1823050"/>
            <a:ext cx="1848450" cy="1587750"/>
          </a:xfrm>
          <a:prstGeom prst="rect">
            <a:avLst/>
          </a:prstGeom>
          <a:noFill/>
          <a:ln>
            <a:noFill/>
          </a:ln>
        </p:spPr>
      </p:pic>
      <p:pic>
        <p:nvPicPr>
          <p:cNvPr id="809" name="Google Shape;809;g962cbd0a1a_0_191"/>
          <p:cNvPicPr preferRelativeResize="0"/>
          <p:nvPr/>
        </p:nvPicPr>
        <p:blipFill>
          <a:blip r:embed="rId4">
            <a:alphaModFix/>
          </a:blip>
          <a:stretch>
            <a:fillRect/>
          </a:stretch>
        </p:blipFill>
        <p:spPr>
          <a:xfrm>
            <a:off x="2954452" y="576265"/>
            <a:ext cx="9085147" cy="5603500"/>
          </a:xfrm>
          <a:prstGeom prst="rect">
            <a:avLst/>
          </a:prstGeom>
          <a:noFill/>
          <a:ln>
            <a:noFill/>
          </a:ln>
        </p:spPr>
      </p:pic>
      <p:sp>
        <p:nvSpPr>
          <p:cNvPr id="6" name="CuadroTexto 5">
            <a:extLst>
              <a:ext uri="{FF2B5EF4-FFF2-40B4-BE49-F238E27FC236}">
                <a16:creationId xmlns:a16="http://schemas.microsoft.com/office/drawing/2014/main" id="{3515544F-5A5B-464D-BC21-0047A5AA9D21}"/>
              </a:ext>
            </a:extLst>
          </p:cNvPr>
          <p:cNvSpPr txBox="1"/>
          <p:nvPr/>
        </p:nvSpPr>
        <p:spPr>
          <a:xfrm>
            <a:off x="0" y="6446504"/>
            <a:ext cx="5486400" cy="369332"/>
          </a:xfrm>
          <a:prstGeom prst="rect">
            <a:avLst/>
          </a:prstGeom>
          <a:noFill/>
        </p:spPr>
        <p:txBody>
          <a:bodyPr wrap="square" rtlCol="0">
            <a:spAutoFit/>
          </a:bodyPr>
          <a:lstStyle/>
          <a:p>
            <a:r>
              <a:rPr lang="es-DO" dirty="0">
                <a:solidFill>
                  <a:schemeClr val="bg1"/>
                </a:solidFill>
              </a:rPr>
              <a:t>ENCUESTA ESTUDIANTES AGOSTO 2020</a:t>
            </a:r>
          </a:p>
        </p:txBody>
      </p:sp>
    </p:spTree>
    <p:extLst>
      <p:ext uri="{BB962C8B-B14F-4D97-AF65-F5344CB8AC3E}">
        <p14:creationId xmlns:p14="http://schemas.microsoft.com/office/powerpoint/2010/main" val="2979100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11986954" cy="515389"/>
          </a:xfrm>
        </p:spPr>
        <p:txBody>
          <a:bodyPr>
            <a:normAutofit/>
          </a:bodyPr>
          <a:lstStyle/>
          <a:p>
            <a:r>
              <a:rPr lang="es-DO" sz="1200" dirty="0">
                <a:solidFill>
                  <a:srgbClr val="FFFFFF"/>
                </a:solidFill>
              </a:rPr>
              <a:t>Encuesta nacional de valoración estudiantil del inicio del semestre en la modalidad Virtual -UASD-</a:t>
            </a:r>
            <a:endParaRPr lang="es-DO" sz="12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276999"/>
          </a:xfrm>
          <a:prstGeom prst="rect">
            <a:avLst/>
          </a:prstGeom>
          <a:noFill/>
        </p:spPr>
        <p:txBody>
          <a:bodyPr wrap="square" rtlCol="0">
            <a:spAutoFit/>
          </a:bodyPr>
          <a:lstStyle/>
          <a:p>
            <a:r>
              <a:rPr lang="es-DO" sz="12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p:txBody>
          <a:bodyPr>
            <a:normAutofit fontScale="85000" lnSpcReduction="20000"/>
          </a:bodyPr>
          <a:lstStyle/>
          <a:p>
            <a:r>
              <a:rPr lang="es-DO" dirty="0"/>
              <a:t>Metodología:</a:t>
            </a:r>
          </a:p>
          <a:p>
            <a:pPr algn="just"/>
            <a:r>
              <a:rPr lang="es-DO" sz="3200" dirty="0">
                <a:latin typeface="Arial Narrow" panose="020B0604020202020204" pitchFamily="34" charset="0"/>
                <a:cs typeface="Arial Narrow" panose="020B0604020202020204" pitchFamily="34" charset="0"/>
              </a:rPr>
              <a:t>Aunque la encuesta tomó como referencia de base el formulario diseñado para el estudio de la UASD SFM, deidimos incorporarle otros indicadores que nos permitieran identificar posibles causas operantes en los resultados del proceso de la virtualización, así como manifestaciones específicas de las dificultades tenidas `por los estudiantes en los usos de la nueva modalidad de aprendizaje y de sus herramientas, así como, determinar las estructuras de pertenencia territoriales y de unidades académicas que nos permitieran identificar posibles comportamientos particulares de los fenómenos, a partir de la realidad de esas dimensiones.  </a:t>
            </a:r>
          </a:p>
        </p:txBody>
      </p:sp>
      <p:pic>
        <p:nvPicPr>
          <p:cNvPr id="3" name="Imagen 2">
            <a:extLst>
              <a:ext uri="{FF2B5EF4-FFF2-40B4-BE49-F238E27FC236}">
                <a16:creationId xmlns:a16="http://schemas.microsoft.com/office/drawing/2014/main" id="{80FC21E0-B071-6844-85EF-65CAD7F47C1B}"/>
              </a:ext>
            </a:extLst>
          </p:cNvPr>
          <p:cNvPicPr>
            <a:picLocks noChangeAspect="1"/>
          </p:cNvPicPr>
          <p:nvPr/>
        </p:nvPicPr>
        <p:blipFill>
          <a:blip r:embed="rId2"/>
          <a:stretch>
            <a:fillRect/>
          </a:stretch>
        </p:blipFill>
        <p:spPr>
          <a:xfrm>
            <a:off x="9852339" y="-333"/>
            <a:ext cx="2339662" cy="2283789"/>
          </a:xfrm>
          <a:prstGeom prst="rect">
            <a:avLst/>
          </a:prstGeom>
        </p:spPr>
      </p:pic>
      <p:sp>
        <p:nvSpPr>
          <p:cNvPr id="6" name="CuadroTexto 5">
            <a:extLst>
              <a:ext uri="{FF2B5EF4-FFF2-40B4-BE49-F238E27FC236}">
                <a16:creationId xmlns:a16="http://schemas.microsoft.com/office/drawing/2014/main" id="{1B492181-FD0D-874C-BC6E-5DED8E9EF456}"/>
              </a:ext>
            </a:extLst>
          </p:cNvPr>
          <p:cNvSpPr txBox="1"/>
          <p:nvPr/>
        </p:nvSpPr>
        <p:spPr>
          <a:xfrm>
            <a:off x="1596980" y="1186450"/>
            <a:ext cx="8124853" cy="523220"/>
          </a:xfrm>
          <a:prstGeom prst="rect">
            <a:avLst/>
          </a:prstGeom>
          <a:noFill/>
        </p:spPr>
        <p:txBody>
          <a:bodyPr wrap="none" rtlCol="0">
            <a:spAutoFit/>
          </a:bodyPr>
          <a:lstStyle/>
          <a:p>
            <a:r>
              <a:rPr lang="es-DO" sz="2800" dirty="0">
                <a:solidFill>
                  <a:schemeClr val="bg1"/>
                </a:solidFill>
              </a:rPr>
              <a:t>Diseño del Formulario de Captura de la Información</a:t>
            </a:r>
          </a:p>
        </p:txBody>
      </p:sp>
    </p:spTree>
    <p:extLst>
      <p:ext uri="{BB962C8B-B14F-4D97-AF65-F5344CB8AC3E}">
        <p14:creationId xmlns:p14="http://schemas.microsoft.com/office/powerpoint/2010/main" val="16036332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g963946b534_0_44"/>
          <p:cNvSpPr txBox="1"/>
          <p:nvPr/>
        </p:nvSpPr>
        <p:spPr>
          <a:xfrm>
            <a:off x="85061" y="46244"/>
            <a:ext cx="4229700" cy="369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DO" sz="1800" b="1">
                <a:solidFill>
                  <a:schemeClr val="dk1"/>
                </a:solidFill>
                <a:latin typeface="Calibri"/>
                <a:ea typeface="Calibri"/>
                <a:cs typeface="Calibri"/>
                <a:sym typeface="Calibri"/>
              </a:rPr>
              <a:t>RESULTADOS</a:t>
            </a:r>
            <a:endParaRPr sz="2400">
              <a:solidFill>
                <a:schemeClr val="dk1"/>
              </a:solidFill>
              <a:latin typeface="Calibri"/>
              <a:ea typeface="Calibri"/>
              <a:cs typeface="Calibri"/>
              <a:sym typeface="Calibri"/>
            </a:endParaRPr>
          </a:p>
        </p:txBody>
      </p:sp>
      <p:sp>
        <p:nvSpPr>
          <p:cNvPr id="834" name="Google Shape;834;g963946b534_0_44"/>
          <p:cNvSpPr txBox="1"/>
          <p:nvPr/>
        </p:nvSpPr>
        <p:spPr>
          <a:xfrm>
            <a:off x="4389228" y="23682"/>
            <a:ext cx="7802700" cy="400200"/>
          </a:xfrm>
          <a:prstGeom prst="rect">
            <a:avLst/>
          </a:prstGeom>
          <a:solidFill>
            <a:srgbClr val="E6D3E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DO" sz="2000" b="1">
                <a:solidFill>
                  <a:schemeClr val="dk1"/>
                </a:solidFill>
                <a:latin typeface="Avenir"/>
                <a:ea typeface="Avenir"/>
                <a:cs typeface="Avenir"/>
                <a:sym typeface="Avenir"/>
              </a:rPr>
              <a:t>¿Cuál es tu opinión sobre el inicio de la docencia en la UASD?</a:t>
            </a:r>
            <a:endParaRPr/>
          </a:p>
        </p:txBody>
      </p:sp>
      <p:pic>
        <p:nvPicPr>
          <p:cNvPr id="835" name="Google Shape;835;g963946b534_0_44"/>
          <p:cNvPicPr preferRelativeResize="0"/>
          <p:nvPr/>
        </p:nvPicPr>
        <p:blipFill rotWithShape="1">
          <a:blip r:embed="rId3">
            <a:alphaModFix/>
          </a:blip>
          <a:srcRect/>
          <a:stretch/>
        </p:blipFill>
        <p:spPr>
          <a:xfrm>
            <a:off x="85050" y="4723425"/>
            <a:ext cx="1848450" cy="1587750"/>
          </a:xfrm>
          <a:prstGeom prst="rect">
            <a:avLst/>
          </a:prstGeom>
          <a:noFill/>
          <a:ln>
            <a:noFill/>
          </a:ln>
        </p:spPr>
      </p:pic>
      <p:pic>
        <p:nvPicPr>
          <p:cNvPr id="836" name="Google Shape;836;g963946b534_0_44"/>
          <p:cNvPicPr preferRelativeResize="0"/>
          <p:nvPr/>
        </p:nvPicPr>
        <p:blipFill>
          <a:blip r:embed="rId4">
            <a:alphaModFix/>
          </a:blip>
          <a:stretch>
            <a:fillRect/>
          </a:stretch>
        </p:blipFill>
        <p:spPr>
          <a:xfrm>
            <a:off x="1363075" y="1162073"/>
            <a:ext cx="10434250" cy="4438625"/>
          </a:xfrm>
          <a:prstGeom prst="rect">
            <a:avLst/>
          </a:prstGeom>
          <a:noFill/>
          <a:ln>
            <a:noFill/>
          </a:ln>
        </p:spPr>
      </p:pic>
      <p:sp>
        <p:nvSpPr>
          <p:cNvPr id="6" name="CuadroTexto 5">
            <a:extLst>
              <a:ext uri="{FF2B5EF4-FFF2-40B4-BE49-F238E27FC236}">
                <a16:creationId xmlns:a16="http://schemas.microsoft.com/office/drawing/2014/main" id="{583B6F8C-58D1-C046-89F8-00E62C7156F8}"/>
              </a:ext>
            </a:extLst>
          </p:cNvPr>
          <p:cNvSpPr txBox="1"/>
          <p:nvPr/>
        </p:nvSpPr>
        <p:spPr>
          <a:xfrm>
            <a:off x="0" y="6446504"/>
            <a:ext cx="5486400" cy="369332"/>
          </a:xfrm>
          <a:prstGeom prst="rect">
            <a:avLst/>
          </a:prstGeom>
          <a:noFill/>
        </p:spPr>
        <p:txBody>
          <a:bodyPr wrap="square" rtlCol="0">
            <a:spAutoFit/>
          </a:bodyPr>
          <a:lstStyle/>
          <a:p>
            <a:r>
              <a:rPr lang="es-DO" dirty="0">
                <a:solidFill>
                  <a:schemeClr val="bg1"/>
                </a:solidFill>
              </a:rPr>
              <a:t>ENCUESTA ESTUDIANTES AGOSTO 2020</a:t>
            </a:r>
          </a:p>
        </p:txBody>
      </p:sp>
    </p:spTree>
    <p:extLst>
      <p:ext uri="{BB962C8B-B14F-4D97-AF65-F5344CB8AC3E}">
        <p14:creationId xmlns:p14="http://schemas.microsoft.com/office/powerpoint/2010/main" val="40755515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963946b534_0_62"/>
          <p:cNvSpPr txBox="1"/>
          <p:nvPr/>
        </p:nvSpPr>
        <p:spPr>
          <a:xfrm>
            <a:off x="85061" y="46244"/>
            <a:ext cx="4229700" cy="369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DO" sz="1800" b="1">
                <a:solidFill>
                  <a:schemeClr val="dk1"/>
                </a:solidFill>
                <a:latin typeface="Calibri"/>
                <a:ea typeface="Calibri"/>
                <a:cs typeface="Calibri"/>
                <a:sym typeface="Calibri"/>
              </a:rPr>
              <a:t>RESULTADOS</a:t>
            </a:r>
            <a:endParaRPr sz="2400">
              <a:solidFill>
                <a:schemeClr val="dk1"/>
              </a:solidFill>
              <a:latin typeface="Calibri"/>
              <a:ea typeface="Calibri"/>
              <a:cs typeface="Calibri"/>
              <a:sym typeface="Calibri"/>
            </a:endParaRPr>
          </a:p>
        </p:txBody>
      </p:sp>
      <p:sp>
        <p:nvSpPr>
          <p:cNvPr id="861" name="Google Shape;861;g963946b534_0_62"/>
          <p:cNvSpPr txBox="1"/>
          <p:nvPr/>
        </p:nvSpPr>
        <p:spPr>
          <a:xfrm>
            <a:off x="4389228" y="23682"/>
            <a:ext cx="7802700" cy="400200"/>
          </a:xfrm>
          <a:prstGeom prst="rect">
            <a:avLst/>
          </a:prstGeom>
          <a:solidFill>
            <a:srgbClr val="E6D3E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DO" sz="2000" b="1">
                <a:solidFill>
                  <a:schemeClr val="dk1"/>
                </a:solidFill>
                <a:latin typeface="Avenir"/>
                <a:ea typeface="Avenir"/>
                <a:cs typeface="Avenir"/>
                <a:sym typeface="Avenir"/>
              </a:rPr>
              <a:t>¿Cuál es tu opinión sobre el inicio de la docencia en la UASD?</a:t>
            </a:r>
            <a:endParaRPr/>
          </a:p>
        </p:txBody>
      </p:sp>
      <p:pic>
        <p:nvPicPr>
          <p:cNvPr id="862" name="Google Shape;862;g963946b534_0_62"/>
          <p:cNvPicPr preferRelativeResize="0"/>
          <p:nvPr/>
        </p:nvPicPr>
        <p:blipFill rotWithShape="1">
          <a:blip r:embed="rId3">
            <a:alphaModFix/>
          </a:blip>
          <a:srcRect/>
          <a:stretch/>
        </p:blipFill>
        <p:spPr>
          <a:xfrm>
            <a:off x="85050" y="4723425"/>
            <a:ext cx="1848450" cy="1587750"/>
          </a:xfrm>
          <a:prstGeom prst="rect">
            <a:avLst/>
          </a:prstGeom>
          <a:noFill/>
          <a:ln>
            <a:noFill/>
          </a:ln>
        </p:spPr>
      </p:pic>
      <p:pic>
        <p:nvPicPr>
          <p:cNvPr id="863" name="Google Shape;863;g963946b534_0_62"/>
          <p:cNvPicPr preferRelativeResize="0"/>
          <p:nvPr/>
        </p:nvPicPr>
        <p:blipFill>
          <a:blip r:embed="rId4">
            <a:alphaModFix/>
          </a:blip>
          <a:stretch>
            <a:fillRect/>
          </a:stretch>
        </p:blipFill>
        <p:spPr>
          <a:xfrm>
            <a:off x="2243075" y="804873"/>
            <a:ext cx="9486976" cy="5119575"/>
          </a:xfrm>
          <a:prstGeom prst="rect">
            <a:avLst/>
          </a:prstGeom>
          <a:noFill/>
          <a:ln>
            <a:noFill/>
          </a:ln>
        </p:spPr>
      </p:pic>
      <p:sp>
        <p:nvSpPr>
          <p:cNvPr id="6" name="CuadroTexto 5">
            <a:extLst>
              <a:ext uri="{FF2B5EF4-FFF2-40B4-BE49-F238E27FC236}">
                <a16:creationId xmlns:a16="http://schemas.microsoft.com/office/drawing/2014/main" id="{32DB938B-D243-374C-9187-2695513C4199}"/>
              </a:ext>
            </a:extLst>
          </p:cNvPr>
          <p:cNvSpPr txBox="1"/>
          <p:nvPr/>
        </p:nvSpPr>
        <p:spPr>
          <a:xfrm>
            <a:off x="0" y="6446504"/>
            <a:ext cx="5486400" cy="369332"/>
          </a:xfrm>
          <a:prstGeom prst="rect">
            <a:avLst/>
          </a:prstGeom>
          <a:noFill/>
        </p:spPr>
        <p:txBody>
          <a:bodyPr wrap="square" rtlCol="0">
            <a:spAutoFit/>
          </a:bodyPr>
          <a:lstStyle/>
          <a:p>
            <a:r>
              <a:rPr lang="es-DO" dirty="0">
                <a:solidFill>
                  <a:schemeClr val="bg1"/>
                </a:solidFill>
              </a:rPr>
              <a:t>ENCUESTA ESTUDIANTES AGOSTO 2020</a:t>
            </a:r>
          </a:p>
        </p:txBody>
      </p:sp>
    </p:spTree>
    <p:extLst>
      <p:ext uri="{BB962C8B-B14F-4D97-AF65-F5344CB8AC3E}">
        <p14:creationId xmlns:p14="http://schemas.microsoft.com/office/powerpoint/2010/main" val="33549937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g963946b534_0_133"/>
          <p:cNvSpPr txBox="1"/>
          <p:nvPr/>
        </p:nvSpPr>
        <p:spPr>
          <a:xfrm>
            <a:off x="85061" y="46244"/>
            <a:ext cx="4229700" cy="369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DO" sz="1800" b="1">
                <a:solidFill>
                  <a:schemeClr val="dk1"/>
                </a:solidFill>
                <a:latin typeface="Calibri"/>
                <a:ea typeface="Calibri"/>
                <a:cs typeface="Calibri"/>
                <a:sym typeface="Calibri"/>
              </a:rPr>
              <a:t>RESULTADOS</a:t>
            </a:r>
            <a:endParaRPr sz="2400">
              <a:solidFill>
                <a:schemeClr val="dk1"/>
              </a:solidFill>
              <a:latin typeface="Calibri"/>
              <a:ea typeface="Calibri"/>
              <a:cs typeface="Calibri"/>
              <a:sym typeface="Calibri"/>
            </a:endParaRPr>
          </a:p>
        </p:txBody>
      </p:sp>
      <p:sp>
        <p:nvSpPr>
          <p:cNvPr id="918" name="Google Shape;918;g963946b534_0_133"/>
          <p:cNvSpPr txBox="1"/>
          <p:nvPr/>
        </p:nvSpPr>
        <p:spPr>
          <a:xfrm>
            <a:off x="4389228" y="23682"/>
            <a:ext cx="7802700" cy="400200"/>
          </a:xfrm>
          <a:prstGeom prst="rect">
            <a:avLst/>
          </a:prstGeom>
          <a:solidFill>
            <a:srgbClr val="E6D3E6"/>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DO" sz="2000" b="1">
                <a:solidFill>
                  <a:schemeClr val="dk1"/>
                </a:solidFill>
                <a:latin typeface="Avenir"/>
                <a:ea typeface="Avenir"/>
                <a:cs typeface="Avenir"/>
                <a:sym typeface="Avenir"/>
              </a:rPr>
              <a:t>¿Cuál es tu opinión sobre el inicio de la docencia en la UASD?</a:t>
            </a:r>
            <a:endParaRPr/>
          </a:p>
        </p:txBody>
      </p:sp>
      <p:pic>
        <p:nvPicPr>
          <p:cNvPr id="919" name="Google Shape;919;g963946b534_0_133"/>
          <p:cNvPicPr preferRelativeResize="0"/>
          <p:nvPr/>
        </p:nvPicPr>
        <p:blipFill rotWithShape="1">
          <a:blip r:embed="rId3">
            <a:alphaModFix/>
          </a:blip>
          <a:srcRect/>
          <a:stretch/>
        </p:blipFill>
        <p:spPr>
          <a:xfrm>
            <a:off x="556550" y="4391050"/>
            <a:ext cx="1848450" cy="1587750"/>
          </a:xfrm>
          <a:prstGeom prst="rect">
            <a:avLst/>
          </a:prstGeom>
          <a:noFill/>
          <a:ln>
            <a:noFill/>
          </a:ln>
        </p:spPr>
      </p:pic>
      <p:pic>
        <p:nvPicPr>
          <p:cNvPr id="920" name="Google Shape;920;g963946b534_0_133"/>
          <p:cNvPicPr preferRelativeResize="0"/>
          <p:nvPr/>
        </p:nvPicPr>
        <p:blipFill>
          <a:blip r:embed="rId4">
            <a:alphaModFix/>
          </a:blip>
          <a:stretch>
            <a:fillRect/>
          </a:stretch>
        </p:blipFill>
        <p:spPr>
          <a:xfrm>
            <a:off x="2652700" y="962023"/>
            <a:ext cx="8807434" cy="3871925"/>
          </a:xfrm>
          <a:prstGeom prst="rect">
            <a:avLst/>
          </a:prstGeom>
          <a:noFill/>
          <a:ln>
            <a:noFill/>
          </a:ln>
        </p:spPr>
      </p:pic>
      <p:sp>
        <p:nvSpPr>
          <p:cNvPr id="6" name="CuadroTexto 5">
            <a:extLst>
              <a:ext uri="{FF2B5EF4-FFF2-40B4-BE49-F238E27FC236}">
                <a16:creationId xmlns:a16="http://schemas.microsoft.com/office/drawing/2014/main" id="{8C31489E-9E8D-F041-AF9B-E1E28970DD48}"/>
              </a:ext>
            </a:extLst>
          </p:cNvPr>
          <p:cNvSpPr txBox="1"/>
          <p:nvPr/>
        </p:nvSpPr>
        <p:spPr>
          <a:xfrm>
            <a:off x="0" y="6446504"/>
            <a:ext cx="5486400" cy="369332"/>
          </a:xfrm>
          <a:prstGeom prst="rect">
            <a:avLst/>
          </a:prstGeom>
          <a:noFill/>
        </p:spPr>
        <p:txBody>
          <a:bodyPr wrap="square" rtlCol="0">
            <a:spAutoFit/>
          </a:bodyPr>
          <a:lstStyle/>
          <a:p>
            <a:r>
              <a:rPr lang="es-DO" dirty="0">
                <a:solidFill>
                  <a:schemeClr val="bg1"/>
                </a:solidFill>
              </a:rPr>
              <a:t>ENCUESTA ESTUDIANTES AGOSTO 2020</a:t>
            </a:r>
          </a:p>
        </p:txBody>
      </p:sp>
    </p:spTree>
    <p:extLst>
      <p:ext uri="{BB962C8B-B14F-4D97-AF65-F5344CB8AC3E}">
        <p14:creationId xmlns:p14="http://schemas.microsoft.com/office/powerpoint/2010/main" val="193656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1F363-05AF-174A-9F6B-171BB991D047}"/>
              </a:ext>
            </a:extLst>
          </p:cNvPr>
          <p:cNvSpPr>
            <a:spLocks noGrp="1"/>
          </p:cNvSpPr>
          <p:nvPr>
            <p:ph type="title"/>
          </p:nvPr>
        </p:nvSpPr>
        <p:spPr>
          <a:xfrm>
            <a:off x="102523" y="0"/>
            <a:ext cx="11986954" cy="515389"/>
          </a:xfrm>
        </p:spPr>
        <p:txBody>
          <a:bodyPr>
            <a:normAutofit/>
          </a:bodyPr>
          <a:lstStyle/>
          <a:p>
            <a:r>
              <a:rPr lang="es-DO" sz="1800" dirty="0">
                <a:solidFill>
                  <a:srgbClr val="FFFFFF"/>
                </a:solidFill>
              </a:rPr>
              <a:t>Encuesta nacional de valoración estudiantil del inicio del semestre en la modalidad Virtual -UASD-</a:t>
            </a:r>
            <a:endParaRPr lang="es-DO" sz="1800" dirty="0"/>
          </a:p>
        </p:txBody>
      </p:sp>
      <p:sp>
        <p:nvSpPr>
          <p:cNvPr id="4" name="CuadroTexto 3">
            <a:extLst>
              <a:ext uri="{FF2B5EF4-FFF2-40B4-BE49-F238E27FC236}">
                <a16:creationId xmlns:a16="http://schemas.microsoft.com/office/drawing/2014/main" id="{44E4F506-FC4E-7047-B0A3-766C702D05FF}"/>
              </a:ext>
            </a:extLst>
          </p:cNvPr>
          <p:cNvSpPr txBox="1"/>
          <p:nvPr/>
        </p:nvSpPr>
        <p:spPr>
          <a:xfrm>
            <a:off x="102523" y="423948"/>
            <a:ext cx="4070466" cy="338554"/>
          </a:xfrm>
          <a:prstGeom prst="rect">
            <a:avLst/>
          </a:prstGeom>
          <a:noFill/>
        </p:spPr>
        <p:txBody>
          <a:bodyPr wrap="square" rtlCol="0">
            <a:spAutoFit/>
          </a:bodyPr>
          <a:lstStyle/>
          <a:p>
            <a:r>
              <a:rPr lang="es-DO" sz="1600" dirty="0">
                <a:solidFill>
                  <a:schemeClr val="bg1"/>
                </a:solidFill>
              </a:rPr>
              <a:t>Semestre 2020-20. Evaluación de Proceso.</a:t>
            </a:r>
          </a:p>
        </p:txBody>
      </p:sp>
      <p:sp>
        <p:nvSpPr>
          <p:cNvPr id="5" name="Marcador de contenido 4">
            <a:extLst>
              <a:ext uri="{FF2B5EF4-FFF2-40B4-BE49-F238E27FC236}">
                <a16:creationId xmlns:a16="http://schemas.microsoft.com/office/drawing/2014/main" id="{3B658544-6B45-6244-9972-5FAB00F13477}"/>
              </a:ext>
            </a:extLst>
          </p:cNvPr>
          <p:cNvSpPr>
            <a:spLocks noGrp="1"/>
          </p:cNvSpPr>
          <p:nvPr>
            <p:ph idx="1"/>
          </p:nvPr>
        </p:nvSpPr>
        <p:spPr>
          <a:xfrm>
            <a:off x="960120" y="2587752"/>
            <a:ext cx="10268712" cy="4109262"/>
          </a:xfrm>
        </p:spPr>
        <p:txBody>
          <a:bodyPr>
            <a:normAutofit fontScale="85000" lnSpcReduction="20000"/>
          </a:bodyPr>
          <a:lstStyle/>
          <a:p>
            <a:r>
              <a:rPr lang="es-DO" dirty="0"/>
              <a:t>Metodología:</a:t>
            </a:r>
          </a:p>
          <a:p>
            <a:pPr algn="just"/>
            <a:r>
              <a:rPr lang="es-DO" sz="3200" dirty="0">
                <a:latin typeface="Arial Narrow" panose="020B0604020202020204" pitchFamily="34" charset="0"/>
                <a:cs typeface="Arial Narrow" panose="020B0604020202020204" pitchFamily="34" charset="0"/>
              </a:rPr>
              <a:t>Preguntas que nos hicimos:</a:t>
            </a:r>
          </a:p>
          <a:p>
            <a:pPr algn="just"/>
            <a:r>
              <a:rPr lang="es-DO" sz="3200" dirty="0">
                <a:latin typeface="Arial Narrow" panose="020B0604020202020204" pitchFamily="34" charset="0"/>
                <a:cs typeface="Arial Narrow" panose="020B0604020202020204" pitchFamily="34" charset="0"/>
              </a:rPr>
              <a:t>¿Pudiera ser la edad de los estudiantes un factor de influencias o determinaciones en un enfoque FODA del proceso de la virtualización en marcha?</a:t>
            </a:r>
          </a:p>
          <a:p>
            <a:pPr algn="just"/>
            <a:r>
              <a:rPr lang="es-DO" sz="3200" dirty="0">
                <a:latin typeface="Arial Narrow" panose="020B0604020202020204" pitchFamily="34" charset="0"/>
                <a:cs typeface="Arial Narrow" panose="020B0604020202020204" pitchFamily="34" charset="0"/>
              </a:rPr>
              <a:t>¿Cómo se manifiestan en las fortalezas y dificultades en el acceso a plataformas y en el uso de las herramientas los factores Campus y Escuelas, a partir de realidades sociodemográficas y económicas regionales y particularidades impuestas por las areas del conocimiento involucradas en los planes de estudios de la escuelas?</a:t>
            </a:r>
          </a:p>
          <a:p>
            <a:pPr algn="just"/>
            <a:endParaRPr lang="es-DO" sz="3200" dirty="0">
              <a:latin typeface="Arial Narrow" panose="020B0604020202020204" pitchFamily="34" charset="0"/>
              <a:cs typeface="Arial Narrow" panose="020B0604020202020204" pitchFamily="34" charset="0"/>
            </a:endParaRPr>
          </a:p>
          <a:p>
            <a:pPr algn="just"/>
            <a:endParaRPr lang="es-DO" sz="3200" dirty="0">
              <a:latin typeface="Arial Narrow" panose="020B0604020202020204" pitchFamily="34" charset="0"/>
              <a:cs typeface="Arial Narrow" panose="020B0604020202020204" pitchFamily="34" charset="0"/>
            </a:endParaRPr>
          </a:p>
          <a:p>
            <a:pPr algn="just"/>
            <a:endParaRPr lang="es-DO" sz="3200" dirty="0">
              <a:latin typeface="Arial Narrow" panose="020B0604020202020204" pitchFamily="34" charset="0"/>
              <a:cs typeface="Arial Narrow" panose="020B0604020202020204" pitchFamily="34" charset="0"/>
            </a:endParaRPr>
          </a:p>
        </p:txBody>
      </p:sp>
      <p:pic>
        <p:nvPicPr>
          <p:cNvPr id="3" name="Imagen 2">
            <a:extLst>
              <a:ext uri="{FF2B5EF4-FFF2-40B4-BE49-F238E27FC236}">
                <a16:creationId xmlns:a16="http://schemas.microsoft.com/office/drawing/2014/main" id="{80FC21E0-B071-6844-85EF-65CAD7F47C1B}"/>
              </a:ext>
            </a:extLst>
          </p:cNvPr>
          <p:cNvPicPr>
            <a:picLocks noChangeAspect="1"/>
          </p:cNvPicPr>
          <p:nvPr/>
        </p:nvPicPr>
        <p:blipFill>
          <a:blip r:embed="rId2"/>
          <a:stretch>
            <a:fillRect/>
          </a:stretch>
        </p:blipFill>
        <p:spPr>
          <a:xfrm>
            <a:off x="10287000" y="423948"/>
            <a:ext cx="1905000" cy="1859507"/>
          </a:xfrm>
          <a:prstGeom prst="rect">
            <a:avLst/>
          </a:prstGeom>
        </p:spPr>
      </p:pic>
      <p:sp>
        <p:nvSpPr>
          <p:cNvPr id="6" name="CuadroTexto 5">
            <a:extLst>
              <a:ext uri="{FF2B5EF4-FFF2-40B4-BE49-F238E27FC236}">
                <a16:creationId xmlns:a16="http://schemas.microsoft.com/office/drawing/2014/main" id="{6F616338-1DF5-A149-AECC-28C03594CADE}"/>
              </a:ext>
            </a:extLst>
          </p:cNvPr>
          <p:cNvSpPr txBox="1"/>
          <p:nvPr/>
        </p:nvSpPr>
        <p:spPr>
          <a:xfrm>
            <a:off x="1990430" y="1137812"/>
            <a:ext cx="7195368" cy="523220"/>
          </a:xfrm>
          <a:prstGeom prst="rect">
            <a:avLst/>
          </a:prstGeom>
          <a:noFill/>
        </p:spPr>
        <p:txBody>
          <a:bodyPr wrap="none" rtlCol="0">
            <a:spAutoFit/>
          </a:bodyPr>
          <a:lstStyle/>
          <a:p>
            <a:r>
              <a:rPr lang="es-DO" sz="2800" dirty="0">
                <a:solidFill>
                  <a:schemeClr val="bg1"/>
                </a:solidFill>
              </a:rPr>
              <a:t>Preguntas formuladas en la problematización</a:t>
            </a:r>
          </a:p>
        </p:txBody>
      </p:sp>
    </p:spTree>
    <p:extLst>
      <p:ext uri="{BB962C8B-B14F-4D97-AF65-F5344CB8AC3E}">
        <p14:creationId xmlns:p14="http://schemas.microsoft.com/office/powerpoint/2010/main" val="3348356331"/>
      </p:ext>
    </p:extLst>
  </p:cSld>
  <p:clrMapOvr>
    <a:masterClrMapping/>
  </p:clrMapOvr>
</p:sld>
</file>

<file path=ppt/theme/theme1.xml><?xml version="1.0" encoding="utf-8"?>
<a:theme xmlns:a="http://schemas.openxmlformats.org/drawingml/2006/main" name="JuxtaposeVTI">
  <a:themeElements>
    <a:clrScheme name="AnalogousFromDarkSeedLeftStep">
      <a:dk1>
        <a:srgbClr val="000000"/>
      </a:dk1>
      <a:lt1>
        <a:srgbClr val="FFFFFF"/>
      </a:lt1>
      <a:dk2>
        <a:srgbClr val="1B2431"/>
      </a:dk2>
      <a:lt2>
        <a:srgbClr val="F0F3F1"/>
      </a:lt2>
      <a:accent1>
        <a:srgbClr val="C34DA7"/>
      </a:accent1>
      <a:accent2>
        <a:srgbClr val="9C3BB1"/>
      </a:accent2>
      <a:accent3>
        <a:srgbClr val="7D4DC3"/>
      </a:accent3>
      <a:accent4>
        <a:srgbClr val="4344B5"/>
      </a:accent4>
      <a:accent5>
        <a:srgbClr val="4D7FC3"/>
      </a:accent5>
      <a:accent6>
        <a:srgbClr val="3B9FB1"/>
      </a:accent6>
      <a:hlink>
        <a:srgbClr val="3F61BF"/>
      </a:hlink>
      <a:folHlink>
        <a:srgbClr val="7F7F7F"/>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4734</TotalTime>
  <Words>6138</Words>
  <Application>Microsoft Macintosh PowerPoint</Application>
  <PresentationFormat>Panorámica</PresentationFormat>
  <Paragraphs>1230</Paragraphs>
  <Slides>82</Slides>
  <Notes>13</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82</vt:i4>
      </vt:variant>
    </vt:vector>
  </HeadingPairs>
  <TitlesOfParts>
    <vt:vector size="91" baseType="lpstr">
      <vt:lpstr>Arial</vt:lpstr>
      <vt:lpstr>Arial Narrow</vt:lpstr>
      <vt:lpstr>Avenir</vt:lpstr>
      <vt:lpstr>Calibri</vt:lpstr>
      <vt:lpstr>Franklin Gothic Demi Cond</vt:lpstr>
      <vt:lpstr>Franklin Gothic Medium</vt:lpstr>
      <vt:lpstr>Helvetica Neue</vt:lpstr>
      <vt:lpstr>Wingdings</vt:lpstr>
      <vt:lpstr>JuxtaposeVTI</vt:lpstr>
      <vt:lpstr>Presentación de PowerPoint</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Presentación de PowerPoint</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Encuesta nacional de valoración estudiantil del inicio del semestre en la modalidad Virtual -UASD-</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Encuesta nacional de valoración estudiantil del inicio del semestre en la modalidad Virtual -UASD-</dc:title>
  <dc:creator>Usuario de Microsoft Office</dc:creator>
  <cp:lastModifiedBy>Usuario de Microsoft Office</cp:lastModifiedBy>
  <cp:revision>123</cp:revision>
  <dcterms:created xsi:type="dcterms:W3CDTF">2020-10-09T12:46:51Z</dcterms:created>
  <dcterms:modified xsi:type="dcterms:W3CDTF">2020-10-24T22:02:20Z</dcterms:modified>
</cp:coreProperties>
</file>